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9"/>
  </p:notesMasterIdLst>
  <p:sldIdLst>
    <p:sldId id="257" r:id="rId5"/>
    <p:sldId id="259" r:id="rId6"/>
    <p:sldId id="258" r:id="rId7"/>
    <p:sldId id="260" r:id="rId8"/>
    <p:sldId id="261" r:id="rId9"/>
    <p:sldId id="273" r:id="rId10"/>
    <p:sldId id="274" r:id="rId11"/>
    <p:sldId id="283" r:id="rId12"/>
    <p:sldId id="275" r:id="rId13"/>
    <p:sldId id="284" r:id="rId14"/>
    <p:sldId id="289" r:id="rId15"/>
    <p:sldId id="287" r:id="rId16"/>
    <p:sldId id="291" r:id="rId17"/>
    <p:sldId id="290" r:id="rId18"/>
    <p:sldId id="292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80" r:id="rId29"/>
    <p:sldId id="281" r:id="rId30"/>
    <p:sldId id="282" r:id="rId31"/>
    <p:sldId id="285" r:id="rId32"/>
    <p:sldId id="271" r:id="rId33"/>
    <p:sldId id="272" r:id="rId34"/>
    <p:sldId id="279" r:id="rId35"/>
    <p:sldId id="276" r:id="rId36"/>
    <p:sldId id="277" r:id="rId37"/>
    <p:sldId id="278" r:id="rId3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CA8751-4DC4-C6A9-C15E-0467262DE8CB}" v="268" dt="2025-01-08T18:53:55.183"/>
    <p1510:client id="{921D6E69-78D7-401C-A08A-8638DB109A6E}" v="1" dt="2025-01-09T08:58:12.2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3447" autoAdjust="0"/>
  </p:normalViewPr>
  <p:slideViewPr>
    <p:cSldViewPr snapToGrid="0">
      <p:cViewPr>
        <p:scale>
          <a:sx n="58" d="100"/>
          <a:sy n="58" d="100"/>
        </p:scale>
        <p:origin x="964" y="68"/>
      </p:cViewPr>
      <p:guideLst/>
    </p:cSldViewPr>
  </p:slideViewPr>
  <p:outlineViewPr>
    <p:cViewPr>
      <p:scale>
        <a:sx n="33" d="100"/>
        <a:sy n="33" d="100"/>
      </p:scale>
      <p:origin x="0" y="-338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B4A7BF-8A2E-4A18-B874-1EE08BBF868B}" type="datetimeFigureOut">
              <a:rPr lang="de-CH" smtClean="0"/>
              <a:t>08.01.2025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180994-8895-4A99-91A5-A03CF6184F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96596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A7C7F18C-84A7-4F7F-AF0E-BBDDF8A232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835" y="1304753"/>
            <a:ext cx="4001160" cy="541672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A171A7A-0F0D-43AF-8F97-8D1D02CBB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827301"/>
            <a:ext cx="9990246" cy="1203197"/>
          </a:xfrm>
        </p:spPr>
        <p:txBody>
          <a:bodyPr anchor="ctr"/>
          <a:lstStyle>
            <a:lvl1pPr algn="l"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D327959-3822-468B-A3ED-679CE4881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331224"/>
            <a:ext cx="9990246" cy="1226050"/>
          </a:xfrm>
        </p:spPr>
        <p:txBody>
          <a:bodyPr anchor="t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753DDBF-263B-4B5B-A3AD-FF2CFD278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0C02D-8AFF-4077-B311-60754A85EAB8}" type="datetime1">
              <a:rPr lang="de-CH" smtClean="0"/>
              <a:t>08.01.2025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11532E-3028-43D2-ACC3-EDE5EAAEA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897" y="6356349"/>
            <a:ext cx="6109590" cy="365125"/>
          </a:xfrm>
        </p:spPr>
        <p:txBody>
          <a:bodyPr/>
          <a:lstStyle>
            <a:lvl1pPr algn="l">
              <a:defRPr/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0E1E5D-F2E2-4C54-8047-78D6CCDAC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76327" y="6356350"/>
            <a:ext cx="846936" cy="365125"/>
          </a:xfrm>
        </p:spPr>
        <p:txBody>
          <a:bodyPr/>
          <a:lstStyle/>
          <a:p>
            <a:fld id="{01519FCB-66AB-4EF5-9560-288D950A99E8}" type="slidenum">
              <a:rPr lang="de-CH" smtClean="0"/>
              <a:t>‹Nr.›</a:t>
            </a:fld>
            <a:endParaRPr lang="de-CH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D58BEABD-580A-4E8F-A0D2-D5735D82D9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520" y="2009045"/>
            <a:ext cx="1129659" cy="2909405"/>
          </a:xfrm>
          <a:prstGeom prst="rect">
            <a:avLst/>
          </a:prstGeom>
        </p:spPr>
      </p:pic>
      <p:pic>
        <p:nvPicPr>
          <p:cNvPr id="10" name="Bild 1"/>
          <p:cNvPicPr/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" t="2482" r="39129" b="88040"/>
          <a:stretch/>
        </p:blipFill>
        <p:spPr bwMode="auto">
          <a:xfrm>
            <a:off x="7679983" y="389399"/>
            <a:ext cx="4268367" cy="9728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58294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1CAF22-FE6F-40CA-B164-0DCF186EA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086358" cy="50951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36ABB7-138F-488C-B06D-CBAA351798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5113" indent="-265113">
              <a:buClr>
                <a:srgbClr val="9A6D36"/>
              </a:buClr>
              <a:buFont typeface="Wingdings" panose="05000000000000000000" pitchFamily="2" charset="2"/>
              <a:buChar char="§"/>
              <a:defRPr/>
            </a:lvl1pPr>
            <a:lvl2pPr marL="536575" indent="-271463">
              <a:buClr>
                <a:srgbClr val="9A6D36"/>
              </a:buClr>
              <a:buFont typeface="Wingdings" panose="05000000000000000000" pitchFamily="2" charset="2"/>
              <a:buChar char="§"/>
              <a:defRPr/>
            </a:lvl2pPr>
            <a:lvl3pPr marL="879475" indent="-342900">
              <a:buClr>
                <a:srgbClr val="9A6D36"/>
              </a:buClr>
              <a:buFont typeface="Wingdings" panose="05000000000000000000" pitchFamily="2" charset="2"/>
              <a:buChar char="§"/>
              <a:defRPr/>
            </a:lvl3pPr>
            <a:lvl4pPr marL="1258888" indent="-365125">
              <a:buClr>
                <a:srgbClr val="9A6D36"/>
              </a:buClr>
              <a:buFont typeface="Wingdings" panose="05000000000000000000" pitchFamily="2" charset="2"/>
              <a:buChar char="§"/>
              <a:defRPr/>
            </a:lvl4pPr>
            <a:lvl5pPr marL="1524000" indent="-265113">
              <a:buClr>
                <a:srgbClr val="9A6D36"/>
              </a:buClr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30FF21-EE9A-486D-8B18-C2AA89C2F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F9A2-7DD7-45DD-9B40-C5B453F80BF4}" type="datetime1">
              <a:rPr lang="de-CH" smtClean="0"/>
              <a:t>08.01.2025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AE15811-FB0A-479C-B31A-C89AD8C4C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A3298A9-43FF-49F9-ACD9-1AA1DCCF7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9FCB-66AB-4EF5-9560-288D950A99E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70657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BF8BAC-BA45-4253-A422-C2C99B0AB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2FC270F-C028-49B9-A959-B9BBD6362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4D6F5E-4B82-412D-BE23-E3C085DBA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DC0F9-9C51-4F49-8A6D-1318AFEB829E}" type="datetime1">
              <a:rPr lang="de-CH" smtClean="0"/>
              <a:t>08.01.2025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1AC09C1-8C1D-412F-8E4F-60A5A9BEF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C175A1-3EB8-4E0B-B7E2-551D10B7C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9FCB-66AB-4EF5-9560-288D950A99E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73082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10157E-15E8-4115-A51A-16A00913F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607F6CC-B742-4F6C-9EF8-9846024494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31843"/>
            <a:ext cx="5181600" cy="484512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D5C5774-46A9-441D-9D6C-28947DB84A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31843"/>
            <a:ext cx="5181600" cy="484512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3B2ADF5-BBB8-486B-85C5-4FA62EC52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D82F3-F303-4E0E-937F-53C3F61333FB}" type="datetime1">
              <a:rPr lang="de-CH" smtClean="0"/>
              <a:t>08.01.2025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FA92024-133E-4503-9466-227E59EC2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C186C4D-1030-4CBD-8DD7-D995D90FE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9FCB-66AB-4EF5-9560-288D950A99E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17214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BF8C2B-49A0-4F29-867D-A9B291D34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62878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364C551-48E5-482E-9E74-78C24C7BB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72208"/>
            <a:ext cx="5157787" cy="696155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ADC8394-DC55-49CD-8FD3-F43281B242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40226"/>
            <a:ext cx="5157787" cy="404943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B667F7C-5979-4396-89B3-483E880CDF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72208"/>
            <a:ext cx="5183188" cy="696155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2366BD3-9267-45E9-BF9C-3EA77915E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40226"/>
            <a:ext cx="5183188" cy="404943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5A3BB48-1B79-43B3-85E3-A5AC02A51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49608-9458-4D7E-ADBA-FDD9C65A4995}" type="datetime1">
              <a:rPr lang="de-CH" smtClean="0"/>
              <a:t>08.01.2025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704D458-903C-4440-A361-7CAB1DECD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9E7BEFE-992C-437C-8174-9EB7EE722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9FCB-66AB-4EF5-9560-288D950A99E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6049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00869A-96FB-44D1-B936-3E043BBBE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566B6DF-D4E2-40B8-8D71-69CBE6570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5946B-28BD-48CD-A811-06206B2A9417}" type="datetime1">
              <a:rPr lang="de-CH" smtClean="0"/>
              <a:t>08.01.2025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8E0E118-ACE1-40D1-B97C-C63E4F82E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9765F96-CDDC-4BD8-A76A-CBFE37353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9FCB-66AB-4EF5-9560-288D950A99E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84063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CFEB59F-6596-452E-AD3D-05CCD201C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5BA0-C949-41F0-A2A5-AB4E46D2E054}" type="datetime1">
              <a:rPr lang="de-CH" smtClean="0"/>
              <a:t>08.01.2025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D85BE29-9326-4B61-BCA1-C18F63930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DBFD905-6B6C-426C-B5FC-63232439E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9FCB-66AB-4EF5-9560-288D950A99E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07622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CA37FE10-F69D-421E-B5C8-2F5F5AE370D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835" y="1304753"/>
            <a:ext cx="4001160" cy="5416722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6CA06C4-C355-41D5-887C-2317C2AD6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28497"/>
            <a:ext cx="8569329" cy="509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F5A58FA-2DF3-46B7-A815-34FAE33B8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94927"/>
            <a:ext cx="10515600" cy="4882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1F2F637-178C-4990-849F-033172C931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08328" y="6356350"/>
            <a:ext cx="11944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8DA1B92-312E-4010-AB0C-283C0D6B9CFE}" type="datetime1">
              <a:rPr lang="de-CH" smtClean="0"/>
              <a:t>08.01.2025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F06A995-66EA-4140-88DE-186BA71AC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0083" y="6356350"/>
            <a:ext cx="6109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8B9EF1D-0233-4CC0-A2CD-27BB39C5F0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76325" y="6356350"/>
            <a:ext cx="846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1519FCB-66AB-4EF5-9560-288D950A99E8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9" name="Bild 1"/>
          <p:cNvPicPr/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" t="2482" r="39129" b="88040"/>
          <a:stretch/>
        </p:blipFill>
        <p:spPr bwMode="auto">
          <a:xfrm>
            <a:off x="8341251" y="297811"/>
            <a:ext cx="3382010" cy="7708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38178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9A6D3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5113" indent="-265113" algn="l" defTabSz="914400" rtl="0" eaLnBrk="1" latinLnBrk="0" hangingPunct="1">
        <a:lnSpc>
          <a:spcPct val="90000"/>
        </a:lnSpc>
        <a:spcBef>
          <a:spcPts val="1000"/>
        </a:spcBef>
        <a:buClr>
          <a:srgbClr val="9A6D36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36575" indent="-271463" algn="l" defTabSz="914400" rtl="0" eaLnBrk="1" latinLnBrk="0" hangingPunct="1">
        <a:lnSpc>
          <a:spcPct val="90000"/>
        </a:lnSpc>
        <a:spcBef>
          <a:spcPts val="500"/>
        </a:spcBef>
        <a:buClr>
          <a:srgbClr val="9A6D36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6450" indent="-269875" algn="l" defTabSz="914400" rtl="0" eaLnBrk="1" latinLnBrk="0" hangingPunct="1">
        <a:lnSpc>
          <a:spcPct val="90000"/>
        </a:lnSpc>
        <a:spcBef>
          <a:spcPts val="500"/>
        </a:spcBef>
        <a:buClr>
          <a:srgbClr val="9A6D36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79500" indent="-273050" algn="l" defTabSz="914400" rtl="0" eaLnBrk="1" latinLnBrk="0" hangingPunct="1">
        <a:lnSpc>
          <a:spcPct val="90000"/>
        </a:lnSpc>
        <a:spcBef>
          <a:spcPts val="500"/>
        </a:spcBef>
        <a:buClr>
          <a:srgbClr val="9A6D36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46200" indent="-266700" algn="l" defTabSz="914400" rtl="0" eaLnBrk="1" latinLnBrk="0" hangingPunct="1">
        <a:lnSpc>
          <a:spcPct val="90000"/>
        </a:lnSpc>
        <a:spcBef>
          <a:spcPts val="500"/>
        </a:spcBef>
        <a:buClr>
          <a:srgbClr val="9A6D36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old.bildungaargau.ch/wissenswertes/bereit-fuer-den-kindergarten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86918B-F96B-4014-B2BF-6BD7407ABE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de-CH"/>
              <a:t>Herzlich willkommen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81BA489-8A16-4428-AF85-E5FE01D77E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214478"/>
            <a:ext cx="9990246" cy="1226050"/>
          </a:xfrm>
        </p:spPr>
        <p:txBody>
          <a:bodyPr>
            <a:normAutofit lnSpcReduction="10000"/>
          </a:bodyPr>
          <a:lstStyle/>
          <a:p>
            <a:pPr algn="ctr" rtl="0" fontAlgn="base"/>
            <a:r>
              <a:rPr lang="de-CH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«Eintritt in den Kindergarten»</a:t>
            </a:r>
            <a:r>
              <a:rPr lang="en-US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​</a:t>
            </a:r>
          </a:p>
          <a:p>
            <a:pPr algn="ctr" rtl="0" fontAlgn="base"/>
            <a:r>
              <a:rPr lang="de-CH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Start in die obligatorische Schulzeit</a:t>
            </a:r>
            <a:r>
              <a:rPr lang="en-US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​</a:t>
            </a:r>
          </a:p>
          <a:p>
            <a:pPr algn="ctr" fontAlgn="base"/>
            <a:r>
              <a:rPr lang="de-CH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 Mittwoch</a:t>
            </a:r>
            <a:r>
              <a:rPr lang="de-CH" dirty="0">
                <a:solidFill>
                  <a:srgbClr val="000000"/>
                </a:solidFill>
                <a:latin typeface="Arial"/>
                <a:cs typeface="Arial"/>
              </a:rPr>
              <a:t>, 15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. </a:t>
            </a:r>
            <a:r>
              <a:rPr lang="de-CH" dirty="0">
                <a:solidFill>
                  <a:srgbClr val="000000"/>
                </a:solidFill>
                <a:latin typeface="Arial"/>
                <a:cs typeface="Arial"/>
              </a:rPr>
              <a:t>Januar 2025</a:t>
            </a:r>
            <a:endParaRPr lang="en-US" b="0" i="0" dirty="0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E7CD38-A8F1-46AE-855D-5575B3EC7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19FCB-66AB-4EF5-9560-288D950A99E8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Begrüssungslied">
            <a:hlinkClick r:id="" action="ppaction://media"/>
            <a:extLst>
              <a:ext uri="{FF2B5EF4-FFF2-40B4-BE49-F238E27FC236}">
                <a16:creationId xmlns:a16="http://schemas.microsoft.com/office/drawing/2014/main" id="{BE857009-E9F7-CBB8-7DC7-95AC7E7BEE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28523" y="50590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2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B113CC-9E63-8301-FC36-1B806E72C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177" y="365126"/>
            <a:ext cx="8086358" cy="509518"/>
          </a:xfrm>
        </p:spPr>
        <p:txBody>
          <a:bodyPr>
            <a:noAutofit/>
          </a:bodyPr>
          <a:lstStyle/>
          <a:p>
            <a:r>
              <a:rPr lang="de-DE" sz="3800">
                <a:latin typeface="Arial"/>
                <a:cs typeface="Arial"/>
              </a:rPr>
              <a:t>Wald- und Bewegungskindergarten</a:t>
            </a:r>
            <a:endParaRPr lang="de-DE" sz="380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D96F26C-DD20-D5E8-BE92-1310377A4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9FCB-66AB-4EF5-9560-288D950A99E8}" type="slidenum">
              <a:rPr lang="de-CH" smtClean="0"/>
              <a:t>10</a:t>
            </a:fld>
            <a:endParaRPr lang="de-CH"/>
          </a:p>
        </p:txBody>
      </p:sp>
      <p:pic>
        <p:nvPicPr>
          <p:cNvPr id="3" name="Grafik 4" descr="Ein Bild, das Baum, Boden, draußen, Spielplatz enthält.&#10;&#10;Beschreibung automatisch generiert.">
            <a:extLst>
              <a:ext uri="{FF2B5EF4-FFF2-40B4-BE49-F238E27FC236}">
                <a16:creationId xmlns:a16="http://schemas.microsoft.com/office/drawing/2014/main" id="{72160DAE-8F8C-F0A1-4E2F-8C95E1E6D0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2177" y="1352436"/>
            <a:ext cx="6509381" cy="4882036"/>
          </a:xfrm>
        </p:spPr>
      </p:pic>
      <p:pic>
        <p:nvPicPr>
          <p:cNvPr id="7" name="Grafik 7" descr="Ein Bild, das Baum, draußen, Person, Personen enthält.&#10;&#10;Beschreibung automatisch generiert.">
            <a:extLst>
              <a:ext uri="{FF2B5EF4-FFF2-40B4-BE49-F238E27FC236}">
                <a16:creationId xmlns:a16="http://schemas.microsoft.com/office/drawing/2014/main" id="{9ABDF1E1-B0AE-75E7-09ED-51FF3A426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80000">
            <a:off x="6924137" y="2270905"/>
            <a:ext cx="4339084" cy="325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243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D2AD38-B852-5991-710E-8E562C390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/>
              <a:t>Konzept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DC4E707-EFFA-6B2F-BDD4-3895344338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1598" y="1455890"/>
            <a:ext cx="5500968" cy="488433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64795" indent="-264795"/>
            <a:r>
              <a:rPr lang="de-DE" sz="2200">
                <a:latin typeface="Arial"/>
                <a:cs typeface="Arial"/>
              </a:rPr>
              <a:t>Der Wald- und Bewegungskindergarten </a:t>
            </a:r>
            <a:r>
              <a:rPr lang="en-US" sz="2200" err="1">
                <a:latin typeface="Arial"/>
                <a:cs typeface="Arial"/>
              </a:rPr>
              <a:t>berücksichtigt</a:t>
            </a:r>
            <a:r>
              <a:rPr lang="en-US" sz="2200">
                <a:latin typeface="Arial"/>
                <a:cs typeface="Arial"/>
              </a:rPr>
              <a:t> die </a:t>
            </a:r>
            <a:r>
              <a:rPr lang="en-US" sz="2200" err="1">
                <a:latin typeface="Arial"/>
                <a:cs typeface="Arial"/>
              </a:rPr>
              <a:t>natürlichen</a:t>
            </a:r>
            <a:r>
              <a:rPr lang="en-US" sz="2200">
                <a:latin typeface="Arial"/>
                <a:cs typeface="Arial"/>
              </a:rPr>
              <a:t> </a:t>
            </a:r>
            <a:r>
              <a:rPr lang="en-US" sz="2200" err="1">
                <a:latin typeface="Arial"/>
                <a:cs typeface="Arial"/>
              </a:rPr>
              <a:t>Bedürfnisse</a:t>
            </a:r>
            <a:r>
              <a:rPr lang="en-US" sz="2200">
                <a:latin typeface="Arial"/>
                <a:cs typeface="Arial"/>
              </a:rPr>
              <a:t> der Kinder </a:t>
            </a:r>
            <a:r>
              <a:rPr lang="en-US" sz="2200" err="1">
                <a:latin typeface="Arial"/>
                <a:cs typeface="Arial"/>
              </a:rPr>
              <a:t>nach</a:t>
            </a:r>
            <a:r>
              <a:rPr lang="en-US" sz="2200">
                <a:latin typeface="Arial"/>
                <a:cs typeface="Arial"/>
              </a:rPr>
              <a:t> </a:t>
            </a:r>
            <a:r>
              <a:rPr lang="en-US" sz="2200" err="1">
                <a:latin typeface="Arial"/>
                <a:cs typeface="Arial"/>
              </a:rPr>
              <a:t>Bewegung</a:t>
            </a:r>
            <a:r>
              <a:rPr lang="en-US" sz="2200">
                <a:latin typeface="Arial"/>
                <a:cs typeface="Arial"/>
              </a:rPr>
              <a:t>, </a:t>
            </a:r>
            <a:r>
              <a:rPr lang="en-US" sz="2200" err="1">
                <a:latin typeface="Arial"/>
                <a:cs typeface="Arial"/>
              </a:rPr>
              <a:t>Freiraum</a:t>
            </a:r>
            <a:r>
              <a:rPr lang="en-US" sz="2200">
                <a:latin typeface="Arial"/>
                <a:cs typeface="Arial"/>
              </a:rPr>
              <a:t>, Sicherheit, Spiel und </a:t>
            </a:r>
            <a:r>
              <a:rPr lang="en-US" sz="2200" err="1">
                <a:latin typeface="Arial"/>
                <a:cs typeface="Arial"/>
              </a:rPr>
              <a:t>sozialen</a:t>
            </a:r>
            <a:r>
              <a:rPr lang="en-US" sz="2200">
                <a:latin typeface="Arial"/>
                <a:cs typeface="Arial"/>
              </a:rPr>
              <a:t> </a:t>
            </a:r>
            <a:r>
              <a:rPr lang="en-US" sz="2200" err="1">
                <a:latin typeface="Arial"/>
                <a:cs typeface="Arial"/>
              </a:rPr>
              <a:t>Beziehungen</a:t>
            </a:r>
            <a:r>
              <a:rPr lang="en-US" sz="2200">
                <a:latin typeface="Arial"/>
                <a:cs typeface="Arial"/>
              </a:rPr>
              <a:t>.</a:t>
            </a:r>
            <a:br>
              <a:rPr lang="en-US" sz="2200">
                <a:latin typeface="Arial"/>
                <a:cs typeface="Arial"/>
              </a:rPr>
            </a:br>
            <a:endParaRPr lang="en-US" sz="1400">
              <a:latin typeface="Arial"/>
              <a:cs typeface="Arial"/>
            </a:endParaRPr>
          </a:p>
          <a:p>
            <a:pPr marL="264795" indent="-264795"/>
            <a:r>
              <a:rPr lang="en-US" sz="2200">
                <a:latin typeface="Arial"/>
                <a:cs typeface="Arial"/>
              </a:rPr>
              <a:t>Durch die </a:t>
            </a:r>
            <a:r>
              <a:rPr lang="en-US" sz="2200" err="1">
                <a:latin typeface="Arial"/>
                <a:cs typeface="Arial"/>
              </a:rPr>
              <a:t>Verknüpfung</a:t>
            </a:r>
            <a:r>
              <a:rPr lang="en-US" sz="2200">
                <a:latin typeface="Arial"/>
                <a:cs typeface="Arial"/>
              </a:rPr>
              <a:t> der </a:t>
            </a:r>
            <a:r>
              <a:rPr lang="en-US" sz="2200" err="1">
                <a:latin typeface="Arial"/>
                <a:cs typeface="Arial"/>
              </a:rPr>
              <a:t>Lerninhalte</a:t>
            </a:r>
            <a:r>
              <a:rPr lang="en-US" sz="2200">
                <a:latin typeface="Arial"/>
                <a:cs typeface="Arial"/>
              </a:rPr>
              <a:t> </a:t>
            </a:r>
            <a:r>
              <a:rPr lang="en-US" sz="2200" err="1">
                <a:latin typeface="Arial"/>
                <a:cs typeface="Arial"/>
              </a:rPr>
              <a:t>mit</a:t>
            </a:r>
            <a:r>
              <a:rPr lang="en-US" sz="2200">
                <a:latin typeface="Arial"/>
                <a:cs typeface="Arial"/>
              </a:rPr>
              <a:t> den Jahreszeiten und </a:t>
            </a:r>
            <a:r>
              <a:rPr lang="en-US" sz="2200" err="1">
                <a:latin typeface="Arial"/>
                <a:cs typeface="Arial"/>
              </a:rPr>
              <a:t>Naturgesetzen</a:t>
            </a:r>
            <a:r>
              <a:rPr lang="en-US" sz="2200">
                <a:latin typeface="Arial"/>
                <a:cs typeface="Arial"/>
              </a:rPr>
              <a:t> </a:t>
            </a:r>
            <a:r>
              <a:rPr lang="en-US" sz="2200" err="1">
                <a:latin typeface="Arial"/>
                <a:cs typeface="Arial"/>
              </a:rPr>
              <a:t>entsteht</a:t>
            </a:r>
            <a:r>
              <a:rPr lang="en-US" sz="2200">
                <a:latin typeface="Arial"/>
                <a:cs typeface="Arial"/>
              </a:rPr>
              <a:t> Raum </a:t>
            </a:r>
            <a:r>
              <a:rPr lang="en-US" sz="2200" err="1">
                <a:latin typeface="Arial"/>
                <a:cs typeface="Arial"/>
              </a:rPr>
              <a:t>zur</a:t>
            </a:r>
            <a:r>
              <a:rPr lang="en-US" sz="2200">
                <a:latin typeface="Arial"/>
                <a:cs typeface="Arial"/>
              </a:rPr>
              <a:t> </a:t>
            </a:r>
            <a:r>
              <a:rPr lang="en-US" sz="2200" err="1">
                <a:latin typeface="Arial"/>
                <a:cs typeface="Arial"/>
              </a:rPr>
              <a:t>gezielten</a:t>
            </a:r>
            <a:r>
              <a:rPr lang="en-US" sz="2200">
                <a:latin typeface="Arial"/>
                <a:cs typeface="Arial"/>
              </a:rPr>
              <a:t> </a:t>
            </a:r>
            <a:r>
              <a:rPr lang="en-US" sz="2200" err="1">
                <a:latin typeface="Arial"/>
                <a:cs typeface="Arial"/>
              </a:rPr>
              <a:t>Förderung</a:t>
            </a:r>
            <a:r>
              <a:rPr lang="en-US" sz="2200">
                <a:latin typeface="Arial"/>
                <a:cs typeface="Arial"/>
              </a:rPr>
              <a:t> von Selbst-, </a:t>
            </a:r>
            <a:r>
              <a:rPr lang="en-US" sz="2200" err="1">
                <a:latin typeface="Arial"/>
                <a:cs typeface="Arial"/>
              </a:rPr>
              <a:t>Sozial</a:t>
            </a:r>
            <a:r>
              <a:rPr lang="en-US" sz="2200">
                <a:latin typeface="Arial"/>
                <a:cs typeface="Arial"/>
              </a:rPr>
              <a:t>- und </a:t>
            </a:r>
            <a:r>
              <a:rPr lang="en-US" sz="2200" err="1">
                <a:latin typeface="Arial"/>
                <a:cs typeface="Arial"/>
              </a:rPr>
              <a:t>Fachkompetenzen</a:t>
            </a:r>
            <a:r>
              <a:rPr lang="en-US" sz="2200">
                <a:latin typeface="Arial"/>
                <a:cs typeface="Arial"/>
              </a:rPr>
              <a:t>.</a:t>
            </a:r>
            <a:br>
              <a:rPr lang="en-US" sz="2200">
                <a:latin typeface="Arial"/>
                <a:cs typeface="Arial"/>
              </a:rPr>
            </a:br>
            <a:endParaRPr lang="en-US" sz="1400">
              <a:latin typeface="Arial"/>
              <a:cs typeface="Arial"/>
            </a:endParaRPr>
          </a:p>
          <a:p>
            <a:pPr marL="264795" indent="-264795"/>
            <a:r>
              <a:rPr lang="de-DE" sz="2200">
                <a:latin typeface="Arial"/>
                <a:cs typeface="Arial"/>
              </a:rPr>
              <a:t>Alle Angebote der Schule Oftringen gelten bei Bedarf auch für den Wald- und Bewegungskinder­garten: (DaZ, Logopädie, Turnunterricht etc.)</a:t>
            </a:r>
          </a:p>
          <a:p>
            <a:pPr marL="264795" indent="-264795"/>
            <a:endParaRPr lang="de-DE" sz="2200">
              <a:latin typeface="Arial"/>
              <a:cs typeface="Arial"/>
            </a:endParaRPr>
          </a:p>
          <a:p>
            <a:pPr marL="264795" indent="-264795"/>
            <a:endParaRPr lang="de-DE" sz="2200">
              <a:latin typeface="Arial"/>
              <a:cs typeface="Arial"/>
            </a:endParaRPr>
          </a:p>
          <a:p>
            <a:pPr marL="264795" indent="-264795"/>
            <a:endParaRPr lang="de-DE">
              <a:latin typeface="Arial"/>
              <a:cs typeface="Arial"/>
            </a:endParaRPr>
          </a:p>
          <a:p>
            <a:pPr marL="264795" indent="-264795"/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D735FFC-993E-150E-A8F8-B98D74D32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9FCB-66AB-4EF5-9560-288D950A99E8}" type="slidenum">
              <a:rPr lang="de-CH" smtClean="0"/>
              <a:t>11</a:t>
            </a:fld>
            <a:endParaRPr lang="de-CH"/>
          </a:p>
        </p:txBody>
      </p:sp>
      <p:pic>
        <p:nvPicPr>
          <p:cNvPr id="8" name="Inhaltsplatzhalter 7" descr="Ein Bild, das draußen, Baum, Pflanze, Gelände enthält.&#10;&#10;Beschreibung automatisch generiert.">
            <a:extLst>
              <a:ext uri="{FF2B5EF4-FFF2-40B4-BE49-F238E27FC236}">
                <a16:creationId xmlns:a16="http://schemas.microsoft.com/office/drawing/2014/main" id="{CA1DA1DD-F85B-CC27-A333-15287D2A47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83400" y="1543899"/>
            <a:ext cx="6010577" cy="4507934"/>
          </a:xfrm>
        </p:spPr>
      </p:pic>
    </p:spTree>
    <p:extLst>
      <p:ext uri="{BB962C8B-B14F-4D97-AF65-F5344CB8AC3E}">
        <p14:creationId xmlns:p14="http://schemas.microsoft.com/office/powerpoint/2010/main" val="3225197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DEF860-75DE-6106-1C90-C65DBD2F6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>
                <a:latin typeface="Arial"/>
                <a:cs typeface="Arial"/>
              </a:rPr>
              <a:t>Transport, Standort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B2E841-41A3-369E-21D3-FBC465C76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8718"/>
            <a:ext cx="10515600" cy="48820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64795" indent="-264795"/>
            <a:r>
              <a:rPr lang="de-DE">
                <a:latin typeface="Arial"/>
                <a:cs typeface="Arial"/>
              </a:rPr>
              <a:t>Für den Schulweg zum und vom Forstwerkhof steht ein Bustransport zur Verfügung.</a:t>
            </a:r>
          </a:p>
          <a:p>
            <a:pPr marL="264795" indent="-264795"/>
            <a:endParaRPr lang="de-DE"/>
          </a:p>
          <a:p>
            <a:pPr marL="264795" indent="-264795"/>
            <a:r>
              <a:rPr lang="de-DE">
                <a:latin typeface="Arial"/>
                <a:cs typeface="Arial"/>
              </a:rPr>
              <a:t>Der Forstwerkhof der Ortsbürgergemeinde wurde </a:t>
            </a:r>
            <a:r>
              <a:rPr lang="de-DE" err="1">
                <a:latin typeface="Arial"/>
                <a:cs typeface="Arial"/>
              </a:rPr>
              <a:t>gemäss</a:t>
            </a:r>
            <a:r>
              <a:rPr lang="de-DE">
                <a:latin typeface="Arial"/>
                <a:cs typeface="Arial"/>
              </a:rPr>
              <a:t> den Bedürfnissen eines Doppelkin­dergartens mit den entsprechenden Anpassungen umgebaut und renoviert. </a:t>
            </a:r>
          </a:p>
          <a:p>
            <a:pPr marL="0" indent="0">
              <a:buNone/>
            </a:pPr>
            <a:endParaRPr lang="de-DE">
              <a:latin typeface="Arial"/>
              <a:cs typeface="Arial"/>
            </a:endParaRPr>
          </a:p>
          <a:p>
            <a:pPr marL="264795" indent="-264795"/>
            <a:r>
              <a:rPr lang="de-DE">
                <a:latin typeface="Arial"/>
                <a:cs typeface="Arial"/>
              </a:rPr>
              <a:t>Der bestehende Waldplatz liegt ca. 300m vom Forstwerkhof entfernt. Ein zweiter Platz ist in der Planungsphase.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D99652F-4D0A-59AD-5AC7-1F549C44F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9FCB-66AB-4EF5-9560-288D950A99E8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89470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CD09CC-C576-18FD-1522-DAC8BC59E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>
                <a:latin typeface="Arial"/>
                <a:cs typeface="Arial"/>
              </a:rPr>
              <a:t>Innenräume </a:t>
            </a:r>
            <a:r>
              <a:rPr lang="de-DE" err="1">
                <a:latin typeface="Arial"/>
                <a:cs typeface="Arial"/>
              </a:rPr>
              <a:t>Kiga</a:t>
            </a:r>
            <a:r>
              <a:rPr lang="de-DE" dirty="0">
                <a:latin typeface="Arial"/>
                <a:cs typeface="Arial"/>
              </a:rPr>
              <a:t> </a:t>
            </a:r>
            <a:r>
              <a:rPr lang="de-DE">
                <a:latin typeface="Arial"/>
                <a:cs typeface="Arial"/>
              </a:rPr>
              <a:t>Wald</a:t>
            </a: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651696D-9875-33B4-93E2-9D4C01C0E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9FCB-66AB-4EF5-9560-288D950A99E8}" type="slidenum">
              <a:rPr lang="de-CH" smtClean="0"/>
              <a:t>13</a:t>
            </a:fld>
            <a:endParaRPr lang="de-CH"/>
          </a:p>
        </p:txBody>
      </p:sp>
      <p:pic>
        <p:nvPicPr>
          <p:cNvPr id="3" name="Grafik 2" descr="Ein Bild, das Im Haus, Wand, Haus, Gebäude enthält.&#10;&#10;Beschreibung automatisch generiert.">
            <a:extLst>
              <a:ext uri="{FF2B5EF4-FFF2-40B4-BE49-F238E27FC236}">
                <a16:creationId xmlns:a16="http://schemas.microsoft.com/office/drawing/2014/main" id="{E795E76E-C170-4956-B864-5C11358BF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66" y="1751799"/>
            <a:ext cx="5486400" cy="4114800"/>
          </a:xfrm>
          <a:prstGeom prst="rect">
            <a:avLst/>
          </a:prstGeom>
        </p:spPr>
      </p:pic>
      <p:pic>
        <p:nvPicPr>
          <p:cNvPr id="12" name="Grafik 11" descr="Ein Bild, das Im Haus, Mobiliar, Wand, Stuhl enthält.&#10;&#10;Beschreibung automatisch generiert.">
            <a:extLst>
              <a:ext uri="{FF2B5EF4-FFF2-40B4-BE49-F238E27FC236}">
                <a16:creationId xmlns:a16="http://schemas.microsoft.com/office/drawing/2014/main" id="{5F28A74C-A314-A856-615D-13B9FC381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978" y="1751355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743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74A8B5-6348-7F87-EFBB-17828E779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/>
              <a:t>Tagesablauf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6DF2B9F-D7ED-E15B-B897-1A5A9B6112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85006"/>
            <a:ext cx="5181600" cy="48451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64795" indent="-264795"/>
            <a:r>
              <a:rPr lang="de-CH" sz="2400">
                <a:latin typeface="Arial"/>
                <a:cs typeface="Arial"/>
              </a:rPr>
              <a:t>Der Transport der Kinder erfolgt von verschiedenen Bushaltestellen in den Forstwerkhof.</a:t>
            </a:r>
          </a:p>
          <a:p>
            <a:pPr marL="0" indent="0">
              <a:buNone/>
            </a:pPr>
            <a:endParaRPr lang="de-CH" sz="2400">
              <a:latin typeface="Arial"/>
              <a:cs typeface="Arial"/>
            </a:endParaRPr>
          </a:p>
          <a:p>
            <a:pPr marL="264795" indent="-264795"/>
            <a:r>
              <a:rPr lang="de-CH" sz="2400">
                <a:latin typeface="Arial"/>
                <a:cs typeface="Arial"/>
              </a:rPr>
              <a:t>Je nach Witterung findet der Unterricht im Wald oder geschützt im Forstwerkhof statt.</a:t>
            </a:r>
          </a:p>
          <a:p>
            <a:pPr marL="0" indent="0">
              <a:buNone/>
            </a:pPr>
            <a:endParaRPr lang="de-CH" sz="2400">
              <a:latin typeface="Arial"/>
              <a:cs typeface="Arial"/>
            </a:endParaRPr>
          </a:p>
          <a:p>
            <a:pPr marL="264795" indent="-264795"/>
            <a:r>
              <a:rPr lang="de-CH" sz="2400">
                <a:latin typeface="Arial"/>
                <a:cs typeface="Arial"/>
              </a:rPr>
              <a:t>Einmal wöchentlich essen die Kinder zusammen ihre Mittagsmahlzeit im Wald. (Schulschluss ca. </a:t>
            </a:r>
            <a:r>
              <a:rPr lang="de-CH" sz="2400" dirty="0">
                <a:latin typeface="Arial"/>
                <a:cs typeface="Arial"/>
              </a:rPr>
              <a:t>13.50</a:t>
            </a:r>
            <a:r>
              <a:rPr lang="de-CH" sz="2400">
                <a:latin typeface="Arial"/>
                <a:cs typeface="Arial"/>
              </a:rPr>
              <a:t> Uhr)</a:t>
            </a:r>
          </a:p>
        </p:txBody>
      </p:sp>
      <p:pic>
        <p:nvPicPr>
          <p:cNvPr id="6" name="Inhaltsplatzhalter 5" descr="Ein Bild, das Kleidung, Person, draußen, Menschen enthält.&#10;&#10;Beschreibung automatisch generiert.">
            <a:extLst>
              <a:ext uri="{FF2B5EF4-FFF2-40B4-BE49-F238E27FC236}">
                <a16:creationId xmlns:a16="http://schemas.microsoft.com/office/drawing/2014/main" id="{4BC42F62-9415-0FD2-CC04-9A8C22BFC6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19800" y="1443004"/>
            <a:ext cx="5978525" cy="4485216"/>
          </a:xfr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98974AC-5958-B9A9-DEA3-8F6B5631F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9FCB-66AB-4EF5-9560-288D950A99E8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90439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D2AD38-B852-5991-710E-8E562C390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69" y="437409"/>
            <a:ext cx="8569329" cy="509518"/>
          </a:xfrm>
        </p:spPr>
        <p:txBody>
          <a:bodyPr>
            <a:normAutofit fontScale="90000"/>
          </a:bodyPr>
          <a:lstStyle/>
          <a:p>
            <a:r>
              <a:rPr lang="de-CH">
                <a:latin typeface="Arial"/>
                <a:cs typeface="Arial"/>
              </a:rPr>
              <a:t>Schnuppermorgen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DC4E707-EFFA-6B2F-BDD4-3895344338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6475" y="1464802"/>
            <a:ext cx="5162302" cy="488879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de" sz="2200">
                <a:solidFill>
                  <a:srgbClr val="0E0E0E"/>
                </a:solidFill>
                <a:latin typeface="Arial"/>
                <a:cs typeface="Arial"/>
              </a:rPr>
              <a:t>Dienstag, 21. Januar 2025 </a:t>
            </a:r>
            <a:endParaRPr lang="en-US" sz="22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de" sz="2200">
                <a:solidFill>
                  <a:srgbClr val="0E0E0E"/>
                </a:solidFill>
                <a:latin typeface="Arial"/>
                <a:cs typeface="Arial"/>
              </a:rPr>
              <a:t>Zeit: 9.00 bis 11.00 Uhr.</a:t>
            </a:r>
            <a:endParaRPr lang="en-US" sz="2200">
              <a:latin typeface="Arial"/>
              <a:cs typeface="Arial"/>
            </a:endParaRPr>
          </a:p>
          <a:p>
            <a:pPr marL="0" indent="0">
              <a:buNone/>
            </a:pPr>
            <a:endParaRPr lang="de" sz="1200">
              <a:solidFill>
                <a:srgbClr val="0E0E0E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200" err="1">
                <a:latin typeface="Arial"/>
                <a:cs typeface="Arial"/>
              </a:rPr>
              <a:t>Treffpunkt</a:t>
            </a:r>
            <a:r>
              <a:rPr lang="en-US" sz="2200">
                <a:latin typeface="Arial"/>
                <a:cs typeface="Arial"/>
              </a:rPr>
              <a:t>:</a:t>
            </a:r>
            <a:endParaRPr lang="en-US" err="1"/>
          </a:p>
          <a:p>
            <a:pPr marL="0" indent="0">
              <a:buNone/>
            </a:pPr>
            <a:r>
              <a:rPr lang="en-US" sz="2200">
                <a:latin typeface="Arial"/>
                <a:cs typeface="Arial"/>
              </a:rPr>
              <a:t>Beim Kindergarten Wald (</a:t>
            </a:r>
            <a:r>
              <a:rPr lang="en-US" sz="2200" err="1">
                <a:latin typeface="Arial"/>
                <a:cs typeface="Arial"/>
              </a:rPr>
              <a:t>Forstwerkhof</a:t>
            </a:r>
            <a:r>
              <a:rPr lang="en-US" sz="2200">
                <a:latin typeface="Arial"/>
                <a:cs typeface="Arial"/>
              </a:rPr>
              <a:t>) </a:t>
            </a:r>
            <a:r>
              <a:rPr lang="en-US" sz="2200" err="1">
                <a:latin typeface="Arial"/>
                <a:cs typeface="Arial"/>
              </a:rPr>
              <a:t>Tanngrabenstrasse</a:t>
            </a:r>
            <a:r>
              <a:rPr lang="en-US" sz="2200">
                <a:latin typeface="Arial"/>
                <a:cs typeface="Arial"/>
              </a:rPr>
              <a:t> 2</a:t>
            </a:r>
            <a:endParaRPr lang="en-US" sz="2200"/>
          </a:p>
          <a:p>
            <a:pPr marL="0" indent="0">
              <a:buNone/>
            </a:pPr>
            <a:endParaRPr lang="de-DE" sz="1200">
              <a:latin typeface="Arial"/>
              <a:cs typeface="Arial"/>
            </a:endParaRPr>
          </a:p>
          <a:p>
            <a:pPr marL="0" indent="0">
              <a:buNone/>
            </a:pPr>
            <a:r>
              <a:rPr lang="de-DE" sz="2200">
                <a:latin typeface="Arial"/>
                <a:cs typeface="Arial"/>
              </a:rPr>
              <a:t>Melden Sie sich gleich hier an: </a:t>
            </a:r>
            <a:endParaRPr lang="de-DE" sz="2200"/>
          </a:p>
          <a:p>
            <a:pPr marL="0" indent="0">
              <a:buNone/>
            </a:pPr>
            <a:endParaRPr lang="de-DE" sz="2200">
              <a:latin typeface="Arial"/>
              <a:cs typeface="Arial"/>
            </a:endParaRPr>
          </a:p>
          <a:p>
            <a:pPr marL="0" indent="0">
              <a:buNone/>
            </a:pPr>
            <a:endParaRPr lang="de-DE" sz="2200">
              <a:latin typeface="Arial"/>
              <a:cs typeface="Arial"/>
            </a:endParaRPr>
          </a:p>
          <a:p>
            <a:pPr marL="264795" indent="-264795"/>
            <a:endParaRPr lang="de-DE" sz="2200">
              <a:latin typeface="Arial"/>
              <a:cs typeface="Arial"/>
            </a:endParaRPr>
          </a:p>
          <a:p>
            <a:pPr marL="264795" indent="-264795"/>
            <a:endParaRPr lang="de-DE" sz="2200"/>
          </a:p>
          <a:p>
            <a:pPr marL="264795" indent="-264795"/>
            <a:endParaRPr lang="de-DE"/>
          </a:p>
          <a:p>
            <a:pPr marL="264795" indent="-264795"/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D735FFC-993E-150E-A8F8-B98D74D32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9FCB-66AB-4EF5-9560-288D950A99E8}" type="slidenum">
              <a:rPr lang="de-CH" smtClean="0"/>
              <a:t>15</a:t>
            </a:fld>
            <a:endParaRPr lang="de-CH"/>
          </a:p>
        </p:txBody>
      </p:sp>
      <p:pic>
        <p:nvPicPr>
          <p:cNvPr id="4" name="Grafik 3" descr="Ein Bild, das Kleidung, draußen, Baum, Person enthält.&#10;&#10;Beschreibung automatisch generiert.">
            <a:extLst>
              <a:ext uri="{FF2B5EF4-FFF2-40B4-BE49-F238E27FC236}">
                <a16:creationId xmlns:a16="http://schemas.microsoft.com/office/drawing/2014/main" id="{D6B3BD29-97CB-51EA-AEB0-17894D5C9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395" y="1462951"/>
            <a:ext cx="6052328" cy="4511396"/>
          </a:xfrm>
          <a:prstGeom prst="rect">
            <a:avLst/>
          </a:prstGeom>
        </p:spPr>
      </p:pic>
      <p:pic>
        <p:nvPicPr>
          <p:cNvPr id="9" name="Grafik 8" descr="Ein Bild, das Muster, Quadrat, Symmetrie, Rechteck enthält.&#10;&#10;Beschreibung automatisch generiert.">
            <a:extLst>
              <a:ext uri="{FF2B5EF4-FFF2-40B4-BE49-F238E27FC236}">
                <a16:creationId xmlns:a16="http://schemas.microsoft.com/office/drawing/2014/main" id="{170C5C6D-E2EF-047A-EC3B-21C8F2873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71" y="4691314"/>
            <a:ext cx="1494812" cy="149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26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A603D5-5DE2-F845-212B-687E5A0EC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154"/>
            <a:ext cx="8086358" cy="1100372"/>
          </a:xfrm>
        </p:spPr>
        <p:txBody>
          <a:bodyPr>
            <a:normAutofit fontScale="90000"/>
          </a:bodyPr>
          <a:lstStyle/>
          <a:p>
            <a:r>
              <a:rPr lang="de-CH"/>
              <a:t>Vorbereitung auf den Kindergarteneintritt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8FAC92-B4CA-11C0-9B47-65DA10567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9031" y="2504687"/>
            <a:ext cx="10515600" cy="898498"/>
          </a:xfrm>
        </p:spPr>
        <p:txBody>
          <a:bodyPr/>
          <a:lstStyle/>
          <a:p>
            <a:pPr marL="0" indent="0" algn="ctr">
              <a:buNone/>
            </a:pPr>
            <a:r>
              <a:rPr lang="de-DE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«Hilf mir, es selbst zu tun»</a:t>
            </a:r>
            <a:r>
              <a:rPr lang="de-DE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br>
              <a:rPr lang="de-DE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de-DE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Maria Montessori, Pädagogin, Philosophin</a:t>
            </a:r>
            <a:r>
              <a:rPr lang="de-DE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ADF31E8-352E-D435-F85B-01937A9CE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9FCB-66AB-4EF5-9560-288D950A99E8}" type="slidenum">
              <a:rPr lang="de-CH" smtClean="0"/>
              <a:t>16</a:t>
            </a:fld>
            <a:endParaRPr lang="de-CH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8D13704-E801-AC67-3B18-5EE30202C773}"/>
              </a:ext>
            </a:extLst>
          </p:cNvPr>
          <p:cNvSpPr txBox="1"/>
          <p:nvPr/>
        </p:nvSpPr>
        <p:spPr>
          <a:xfrm>
            <a:off x="2058725" y="3744575"/>
            <a:ext cx="9295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Die Eltern begleiten und motivieren Ihr Kind, viele Alltagssituationen zu üben und mit wachsender Selbständigkeit zu meistern. </a:t>
            </a:r>
            <a:r>
              <a:rPr lang="de-DE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7463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itle 1">
            <a:extLst>
              <a:ext uri="{FF2B5EF4-FFF2-40B4-BE49-F238E27FC236}">
                <a16:creationId xmlns:a16="http://schemas.microsoft.com/office/drawing/2014/main" id="{5BA4D42A-8C1D-23D6-8C89-9CCCA1576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3430" y="1407240"/>
            <a:ext cx="5542053" cy="509518"/>
          </a:xfrm>
        </p:spPr>
        <p:txBody>
          <a:bodyPr>
            <a:normAutofit fontScale="90000"/>
          </a:bodyPr>
          <a:lstStyle/>
          <a:p>
            <a:r>
              <a:rPr lang="en-US" err="1"/>
              <a:t>Ablösung</a:t>
            </a:r>
            <a:r>
              <a:rPr lang="en-US"/>
              <a:t> von </a:t>
            </a:r>
            <a:r>
              <a:rPr lang="en-US" err="1"/>
              <a:t>Eltern</a:t>
            </a:r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A7E223C-F8AB-E677-90FD-F5F2DACA861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79"/>
          <a:stretch/>
        </p:blipFill>
        <p:spPr bwMode="auto">
          <a:xfrm>
            <a:off x="-509936" y="0"/>
            <a:ext cx="6605936" cy="685799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081" name="Content Placeholder 3">
            <a:extLst>
              <a:ext uri="{FF2B5EF4-FFF2-40B4-BE49-F238E27FC236}">
                <a16:creationId xmlns:a16="http://schemas.microsoft.com/office/drawing/2014/main" id="{DA614476-B067-F70F-8C35-20033EC62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68539"/>
            <a:ext cx="5181600" cy="3608424"/>
          </a:xfrm>
        </p:spPr>
        <p:txBody>
          <a:bodyPr>
            <a:normAutofit fontScale="85000" lnSpcReduction="10000"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de-CH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Ich kann mich zu Hause alleine neben Mama und Papa beschäftigen.</a:t>
            </a:r>
            <a:r>
              <a:rPr lang="de-CH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de-CH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de-CH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Ich habe regelmässig Zeit mit anderen Bezugspersonen, ohne meine Eltern, verbracht.</a:t>
            </a: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 </a:t>
            </a:r>
            <a:r>
              <a:rPr lang="de-CH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(Grosseltern, Spielgruppe, Abmachen mit anderen Kindern)</a:t>
            </a:r>
            <a:r>
              <a:rPr lang="de-CH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de-CH">
                <a:solidFill>
                  <a:srgbClr val="000000"/>
                </a:solidFill>
              </a:rPr>
              <a:t>In der Spielgruppe habe ich gelernt, eine schöne Zeit ohne Eltern zu verbringen.</a:t>
            </a:r>
            <a:endParaRPr lang="de-CH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de-CH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5B22EB9-A5D7-458E-88C7-4201C1187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76325" y="6356350"/>
            <a:ext cx="84693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1519FCB-66AB-4EF5-9560-288D950A99E8}" type="slidenum">
              <a:rPr lang="de-CH" smtClean="0"/>
              <a:pPr>
                <a:spcAft>
                  <a:spcPts val="600"/>
                </a:spcAft>
              </a:pPr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42076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FA97DA-D348-B30D-E1D5-3F11C3FF1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5120" y="1515831"/>
            <a:ext cx="3705286" cy="509518"/>
          </a:xfrm>
        </p:spPr>
        <p:txBody>
          <a:bodyPr>
            <a:normAutofit fontScale="90000"/>
          </a:bodyPr>
          <a:lstStyle/>
          <a:p>
            <a:r>
              <a:rPr lang="de-CH"/>
              <a:t>Garderobe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8688CE4-BF5E-C535-25C8-ABB0363D6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9FCB-66AB-4EF5-9560-288D950A99E8}" type="slidenum">
              <a:rPr lang="de-CH" smtClean="0"/>
              <a:t>18</a:t>
            </a:fld>
            <a:endParaRPr lang="de-CH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F770C83-CD2F-6F74-D619-159E87DA22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97" y="-46124"/>
            <a:ext cx="6136997" cy="690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3D753E1-E1E2-19E3-FBE2-3845317802CF}"/>
              </a:ext>
            </a:extLst>
          </p:cNvPr>
          <p:cNvSpPr txBox="1"/>
          <p:nvPr/>
        </p:nvSpPr>
        <p:spPr>
          <a:xfrm>
            <a:off x="6466392" y="2221805"/>
            <a:ext cx="5271246" cy="396724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64795" indent="-264795" fontAlgn="base">
              <a:lnSpc>
                <a:spcPct val="90000"/>
              </a:lnSpc>
              <a:spcBef>
                <a:spcPts val="1000"/>
              </a:spcBef>
              <a:buClr>
                <a:srgbClr val="9A6D36"/>
              </a:buClr>
              <a:buFont typeface="Arial" panose="020B0604020202020204" pitchFamily="34" charset="0"/>
              <a:buChar char="•"/>
            </a:pPr>
            <a:r>
              <a:rPr lang="de-CH" sz="2800">
                <a:solidFill>
                  <a:srgbClr val="000000"/>
                </a:solidFill>
                <a:latin typeface="Arial"/>
                <a:cs typeface="Arial"/>
              </a:rPr>
              <a:t>Ich kann mich ohne Hilfe an- und  ausziehen.</a:t>
            </a:r>
            <a:r>
              <a:rPr lang="en-US" sz="2800">
                <a:solidFill>
                  <a:srgbClr val="000000"/>
                </a:solidFill>
                <a:latin typeface="Arial"/>
                <a:cs typeface="Arial"/>
              </a:rPr>
              <a:t>​</a:t>
            </a:r>
            <a:endParaRPr lang="de-CH" sz="2800">
              <a:solidFill>
                <a:srgbClr val="000000"/>
              </a:solidFill>
              <a:latin typeface="Arial"/>
              <a:cs typeface="Arial"/>
            </a:endParaRPr>
          </a:p>
          <a:p>
            <a:pPr marL="264795" indent="-264795" fontAlgn="base">
              <a:lnSpc>
                <a:spcPct val="90000"/>
              </a:lnSpc>
              <a:spcBef>
                <a:spcPts val="1000"/>
              </a:spcBef>
              <a:buClr>
                <a:srgbClr val="9A6D36"/>
              </a:buClr>
              <a:buFont typeface="Arial" panose="020B0604020202020204" pitchFamily="34" charset="0"/>
              <a:buChar char="•"/>
            </a:pPr>
            <a:r>
              <a:rPr lang="de-CH" sz="2800">
                <a:solidFill>
                  <a:srgbClr val="000000"/>
                </a:solidFill>
                <a:latin typeface="Arial"/>
                <a:cs typeface="Arial"/>
              </a:rPr>
              <a:t>Ich trage Schuhe, die ich selber schliessen kann.​</a:t>
            </a:r>
          </a:p>
          <a:p>
            <a:pPr marL="264795" indent="-264795" fontAlgn="base">
              <a:lnSpc>
                <a:spcPct val="90000"/>
              </a:lnSpc>
              <a:spcBef>
                <a:spcPts val="1000"/>
              </a:spcBef>
              <a:buClr>
                <a:srgbClr val="9A6D36"/>
              </a:buClr>
              <a:buFont typeface="Arial" panose="020B0604020202020204" pitchFamily="34" charset="0"/>
              <a:buChar char="•"/>
            </a:pPr>
            <a:r>
              <a:rPr lang="de-CH" sz="2800">
                <a:solidFill>
                  <a:srgbClr val="000000"/>
                </a:solidFill>
                <a:latin typeface="Arial"/>
                <a:cs typeface="Arial"/>
              </a:rPr>
              <a:t>Ich habe schon oft geübt, Reissverschlüsse und Knöpfe zu schliessen.</a:t>
            </a:r>
            <a:r>
              <a:rPr lang="en-US" sz="2800">
                <a:solidFill>
                  <a:srgbClr val="000000"/>
                </a:solidFill>
                <a:latin typeface="Arial"/>
                <a:cs typeface="Arial"/>
              </a:rPr>
              <a:t>​</a:t>
            </a:r>
          </a:p>
          <a:p>
            <a:pPr marL="264795" indent="-264795" fontAlgn="base">
              <a:lnSpc>
                <a:spcPct val="90000"/>
              </a:lnSpc>
              <a:spcBef>
                <a:spcPts val="1000"/>
              </a:spcBef>
              <a:buClr>
                <a:srgbClr val="9A6D36"/>
              </a:buClr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00"/>
                </a:solidFill>
                <a:latin typeface="Arial"/>
                <a:cs typeface="Arial"/>
              </a:rPr>
              <a:t>Ich </a:t>
            </a:r>
            <a:r>
              <a:rPr lang="en-US" sz="2800" err="1">
                <a:solidFill>
                  <a:srgbClr val="000000"/>
                </a:solidFill>
                <a:latin typeface="Arial"/>
                <a:cs typeface="Arial"/>
              </a:rPr>
              <a:t>habe</a:t>
            </a:r>
            <a:r>
              <a:rPr lang="en-US" sz="28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"/>
                <a:cs typeface="Arial"/>
              </a:rPr>
              <a:t>gelernt</a:t>
            </a:r>
            <a:r>
              <a:rPr lang="en-US" sz="280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2800" err="1">
                <a:solidFill>
                  <a:srgbClr val="000000"/>
                </a:solidFill>
                <a:latin typeface="Arial"/>
                <a:cs typeface="Arial"/>
              </a:rPr>
              <a:t>wie</a:t>
            </a:r>
            <a:r>
              <a:rPr lang="en-US" sz="2800">
                <a:solidFill>
                  <a:srgbClr val="000000"/>
                </a:solidFill>
                <a:latin typeface="Arial"/>
                <a:cs typeface="Arial"/>
              </a:rPr>
              <a:t> ich </a:t>
            </a:r>
            <a:r>
              <a:rPr lang="en-US" sz="2800" err="1">
                <a:solidFill>
                  <a:srgbClr val="000000"/>
                </a:solidFill>
                <a:latin typeface="Arial"/>
                <a:cs typeface="Arial"/>
              </a:rPr>
              <a:t>einen</a:t>
            </a:r>
            <a:r>
              <a:rPr lang="en-US" sz="28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"/>
                <a:cs typeface="Arial"/>
              </a:rPr>
              <a:t>verdrehten</a:t>
            </a:r>
            <a:r>
              <a:rPr lang="en-US" sz="2800">
                <a:solidFill>
                  <a:srgbClr val="000000"/>
                </a:solidFill>
                <a:latin typeface="Arial"/>
                <a:cs typeface="Arial"/>
              </a:rPr>
              <a:t> Pullover </a:t>
            </a:r>
            <a:r>
              <a:rPr lang="en-US" sz="2800" err="1">
                <a:solidFill>
                  <a:srgbClr val="000000"/>
                </a:solidFill>
                <a:latin typeface="Arial"/>
                <a:cs typeface="Arial"/>
              </a:rPr>
              <a:t>wende</a:t>
            </a:r>
            <a:r>
              <a:rPr lang="en-US" sz="280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0711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47256B-76A5-FC79-0567-EA32621B8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4423756" cy="509518"/>
          </a:xfrm>
        </p:spPr>
        <p:txBody>
          <a:bodyPr>
            <a:normAutofit fontScale="90000"/>
          </a:bodyPr>
          <a:lstStyle/>
          <a:p>
            <a:r>
              <a:rPr lang="de-CH"/>
              <a:t>WC und Hygiene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7E81990-DE83-0C78-943E-D2ED05139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9FCB-66AB-4EF5-9560-288D950A99E8}" type="slidenum">
              <a:rPr lang="de-CH" smtClean="0"/>
              <a:t>19</a:t>
            </a:fld>
            <a:endParaRPr lang="de-CH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CB50A6C-8374-066E-CFA2-2841489906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52" y="1051864"/>
            <a:ext cx="4201111" cy="419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543AF63D-A604-AB1C-C05A-1B3B6E28F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236" y="1056605"/>
            <a:ext cx="6296025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9F6507B-659C-2667-BA69-006381DCD712}"/>
              </a:ext>
            </a:extLst>
          </p:cNvPr>
          <p:cNvSpPr txBox="1"/>
          <p:nvPr/>
        </p:nvSpPr>
        <p:spPr>
          <a:xfrm>
            <a:off x="779530" y="5275105"/>
            <a:ext cx="10502252" cy="1217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ctr" fontAlgn="base">
              <a:lnSpc>
                <a:spcPct val="90000"/>
              </a:lnSpc>
              <a:spcBef>
                <a:spcPts val="1000"/>
              </a:spcBef>
              <a:buClr>
                <a:srgbClr val="9A6D36"/>
              </a:buClr>
              <a:buFont typeface="Arial" panose="020B0604020202020204" pitchFamily="34" charset="0"/>
              <a:buChar char="•"/>
            </a:pPr>
            <a:r>
              <a:rPr lang="de-CH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 kann alleine auf die Toilette gehen und mir dabei selber den Po putzen und die Hände waschen.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marL="265113" indent="-265113" algn="ctr" fontAlgn="base">
              <a:lnSpc>
                <a:spcPct val="90000"/>
              </a:lnSpc>
              <a:spcBef>
                <a:spcPts val="1000"/>
              </a:spcBef>
              <a:buClr>
                <a:srgbClr val="9A6D36"/>
              </a:buClr>
              <a:buFont typeface="Arial" panose="020B0604020202020204" pitchFamily="34" charset="0"/>
              <a:buChar char="•"/>
            </a:pPr>
            <a:r>
              <a:rPr lang="de-CH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 kann mir selber die Nase putzen.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581518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C26F5-12B3-FBAE-4528-F5F853AC2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/>
              <a:t>Co-Leiterinnen Kindergarten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0FFCF1F-7813-C282-41A4-4D3BA0205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9FCB-66AB-4EF5-9560-288D950A99E8}" type="slidenum">
              <a:rPr lang="de-CH" smtClean="0"/>
              <a:t>2</a:t>
            </a:fld>
            <a:endParaRPr lang="de-CH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21E5069-5C88-A25C-8024-3408580ED86F}"/>
              </a:ext>
            </a:extLst>
          </p:cNvPr>
          <p:cNvSpPr txBox="1"/>
          <p:nvPr/>
        </p:nvSpPr>
        <p:spPr>
          <a:xfrm>
            <a:off x="6096573" y="4554655"/>
            <a:ext cx="5625885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de-CH">
                <a:solidFill>
                  <a:srgbClr val="000000"/>
                </a:solidFill>
                <a:latin typeface="Arial"/>
                <a:cs typeface="Arial"/>
              </a:rPr>
              <a:t>Katja Fischer: 55 % 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de-CH">
                <a:solidFill>
                  <a:srgbClr val="000000"/>
                </a:solidFill>
                <a:latin typeface="Arial"/>
                <a:cs typeface="Arial"/>
              </a:rPr>
              <a:t>Iris Lorenzon: 50% 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endParaRPr lang="en-US" b="0" i="0">
              <a:solidFill>
                <a:srgbClr val="000000"/>
              </a:solidFill>
              <a:effectLst/>
              <a:latin typeface="Arial"/>
              <a:cs typeface="Arial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E68711B-420B-E5B0-F0FD-775BBDE02461}"/>
              </a:ext>
            </a:extLst>
          </p:cNvPr>
          <p:cNvSpPr txBox="1"/>
          <p:nvPr/>
        </p:nvSpPr>
        <p:spPr>
          <a:xfrm>
            <a:off x="4281714" y="1161143"/>
            <a:ext cx="2539999" cy="5261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36672EB-8478-E4A5-5EF1-CB6057DDD8CE}"/>
              </a:ext>
            </a:extLst>
          </p:cNvPr>
          <p:cNvSpPr txBox="1"/>
          <p:nvPr/>
        </p:nvSpPr>
        <p:spPr>
          <a:xfrm>
            <a:off x="6018363" y="2093343"/>
            <a:ext cx="4698520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CH">
                <a:latin typeface="Arial"/>
              </a:rPr>
              <a:t>Wir heissen Sie und Ihre Kindergartenkinder herzlich willkommen. Bei Fragen können Sie uns eine E-Mail schreiben oder anrufen, wir freuen uns auf Ihre Kontaktaufnahme.</a:t>
            </a:r>
            <a:r>
              <a:rPr lang="de-DE">
                <a:latin typeface="Arial"/>
                <a:cs typeface="Arial"/>
              </a:rPr>
              <a:t>​</a:t>
            </a:r>
          </a:p>
          <a:p>
            <a:endParaRPr lang="de-DE">
              <a:latin typeface="Arial"/>
              <a:cs typeface="Arial"/>
            </a:endParaRPr>
          </a:p>
          <a:p>
            <a:r>
              <a:rPr lang="de-DE">
                <a:latin typeface="Arial"/>
                <a:cs typeface="Arial"/>
              </a:rPr>
              <a:t>katja.fischer@schule-oftringen.ch</a:t>
            </a:r>
          </a:p>
          <a:p>
            <a:r>
              <a:rPr lang="de-DE">
                <a:latin typeface="Arial"/>
                <a:cs typeface="Arial"/>
              </a:rPr>
              <a:t>iris.lorenzon@schule-oftringen.ch</a:t>
            </a:r>
          </a:p>
          <a:p>
            <a:r>
              <a:rPr lang="de-DE">
                <a:latin typeface="Arial"/>
                <a:cs typeface="Arial"/>
              </a:rPr>
              <a:t>062 789 82 85</a:t>
            </a:r>
          </a:p>
        </p:txBody>
      </p:sp>
      <p:pic>
        <p:nvPicPr>
          <p:cNvPr id="8" name="Inhaltsplatzhalter 7" descr="Ein Bild, das Person, Menschliches Gesicht, Brille, Kleidung enthält.&#10;&#10;Beschreibung automatisch generiert.">
            <a:extLst>
              <a:ext uri="{FF2B5EF4-FFF2-40B4-BE49-F238E27FC236}">
                <a16:creationId xmlns:a16="http://schemas.microsoft.com/office/drawing/2014/main" id="{A5F7ACE5-FD0C-2662-48CC-66E4C36AD2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390" y="1650323"/>
            <a:ext cx="5528331" cy="4114800"/>
          </a:xfrm>
        </p:spPr>
      </p:pic>
    </p:spTree>
    <p:extLst>
      <p:ext uri="{BB962C8B-B14F-4D97-AF65-F5344CB8AC3E}">
        <p14:creationId xmlns:p14="http://schemas.microsoft.com/office/powerpoint/2010/main" val="137682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ACC7D9-52CC-1A5B-06CF-E46D88395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77" y="1312777"/>
            <a:ext cx="3762354" cy="1081288"/>
          </a:xfrm>
        </p:spPr>
        <p:txBody>
          <a:bodyPr>
            <a:normAutofit fontScale="90000"/>
          </a:bodyPr>
          <a:lstStyle/>
          <a:p>
            <a:r>
              <a:rPr lang="de-CH"/>
              <a:t>Umgang mit Werkzeug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367DEE6-17C6-386E-585F-272A6A2C7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9FCB-66AB-4EF5-9560-288D950A99E8}" type="slidenum">
              <a:rPr lang="de-CH" smtClean="0"/>
              <a:t>20</a:t>
            </a:fld>
            <a:endParaRPr lang="de-CH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662B7C1-C5EB-2E70-F3BD-F2488F2593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37563" cy="690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DB0F13D-0648-719A-11D4-226588219A7C}"/>
              </a:ext>
            </a:extLst>
          </p:cNvPr>
          <p:cNvSpPr txBox="1"/>
          <p:nvPr/>
        </p:nvSpPr>
        <p:spPr>
          <a:xfrm>
            <a:off x="6137563" y="2798540"/>
            <a:ext cx="6097384" cy="383900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64795" lvl="1" indent="-264795" fontAlgn="base">
              <a:lnSpc>
                <a:spcPct val="90000"/>
              </a:lnSpc>
              <a:spcBef>
                <a:spcPts val="1000"/>
              </a:spcBef>
              <a:buClr>
                <a:srgbClr val="9A6D36"/>
              </a:buClr>
              <a:buFont typeface="Arial" panose="020B0604020202020204" pitchFamily="34" charset="0"/>
              <a:buChar char="•"/>
            </a:pPr>
            <a:r>
              <a:rPr lang="de-CH" sz="2800">
                <a:solidFill>
                  <a:srgbClr val="000000"/>
                </a:solidFill>
                <a:latin typeface="Arial"/>
                <a:cs typeface="Arial"/>
              </a:rPr>
              <a:t>Ich kann mit Schere, Leim und Papier basteln und male mit meinen Farbstiften.</a:t>
            </a:r>
            <a:r>
              <a:rPr lang="de-DE" sz="2800">
                <a:solidFill>
                  <a:srgbClr val="000000"/>
                </a:solidFill>
                <a:latin typeface="Arial"/>
                <a:cs typeface="Arial"/>
              </a:rPr>
              <a:t>​</a:t>
            </a:r>
            <a:endParaRPr lang="de-CH" sz="2800">
              <a:solidFill>
                <a:srgbClr val="000000"/>
              </a:solidFill>
              <a:latin typeface="Arial"/>
              <a:cs typeface="Arial"/>
            </a:endParaRPr>
          </a:p>
          <a:p>
            <a:pPr marL="264795" indent="-264795" fontAlgn="base">
              <a:lnSpc>
                <a:spcPct val="90000"/>
              </a:lnSpc>
              <a:spcBef>
                <a:spcPts val="1000"/>
              </a:spcBef>
              <a:buClr>
                <a:srgbClr val="9A6D36"/>
              </a:buClr>
              <a:buFont typeface="Arial" panose="020B0604020202020204" pitchFamily="34" charset="0"/>
              <a:buChar char="•"/>
            </a:pPr>
            <a:r>
              <a:rPr lang="de-CH" sz="2800">
                <a:solidFill>
                  <a:srgbClr val="000000"/>
                </a:solidFill>
                <a:latin typeface="Arial"/>
                <a:cs typeface="Arial"/>
              </a:rPr>
              <a:t>Ich helfe in der Küche beim Schneiden und Schälen von Lebensmitteln.</a:t>
            </a:r>
            <a:r>
              <a:rPr lang="en-US" sz="2800">
                <a:solidFill>
                  <a:srgbClr val="000000"/>
                </a:solidFill>
                <a:latin typeface="Arial"/>
                <a:cs typeface="Arial"/>
              </a:rPr>
              <a:t>​</a:t>
            </a:r>
            <a:endParaRPr lang="de-CH" sz="2800">
              <a:solidFill>
                <a:srgbClr val="000000"/>
              </a:solidFill>
              <a:latin typeface="Arial"/>
              <a:cs typeface="Arial"/>
            </a:endParaRPr>
          </a:p>
          <a:p>
            <a:pPr marL="264795" indent="-264795" fontAlgn="base">
              <a:lnSpc>
                <a:spcPct val="90000"/>
              </a:lnSpc>
              <a:spcBef>
                <a:spcPts val="1000"/>
              </a:spcBef>
              <a:buClr>
                <a:srgbClr val="9A6D36"/>
              </a:buClr>
              <a:buFont typeface="Arial" panose="020B0604020202020204" pitchFamily="34" charset="0"/>
              <a:buChar char="•"/>
            </a:pPr>
            <a:r>
              <a:rPr lang="de-CH" sz="2800">
                <a:solidFill>
                  <a:srgbClr val="000000"/>
                </a:solidFill>
                <a:latin typeface="Arial"/>
                <a:cs typeface="Arial"/>
              </a:rPr>
              <a:t>Ich helfe im Haushalt mit und darf beispielsweise mit Schaufel und Besen putzen.</a:t>
            </a:r>
            <a:r>
              <a:rPr lang="en-US" sz="2800">
                <a:solidFill>
                  <a:srgbClr val="000000"/>
                </a:solidFill>
                <a:latin typeface="Arial"/>
                <a:cs typeface="Arial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7278231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C8457B-2276-CB81-15DA-E39AD45E8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/>
              <a:t>Gesprächsregeln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D28BBE5-1654-DD2D-4E2F-CDD6D9B70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9FCB-66AB-4EF5-9560-288D950A99E8}" type="slidenum">
              <a:rPr lang="de-CH" smtClean="0"/>
              <a:t>21</a:t>
            </a:fld>
            <a:endParaRPr lang="de-CH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9E4BF7F-2427-2CCE-7980-ADE7039747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56" y="871563"/>
            <a:ext cx="5734850" cy="420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82318662-9B66-7959-9050-812A73246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686" y="948055"/>
            <a:ext cx="5362575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80331FF-4AAB-1080-D6D2-6D03692C7111}"/>
              </a:ext>
            </a:extLst>
          </p:cNvPr>
          <p:cNvSpPr txBox="1"/>
          <p:nvPr/>
        </p:nvSpPr>
        <p:spPr>
          <a:xfrm>
            <a:off x="-84701" y="4955741"/>
            <a:ext cx="1236361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buFont typeface="Arial" panose="020B0604020202020204" pitchFamily="34" charset="0"/>
              <a:buChar char="•"/>
            </a:pPr>
            <a:r>
              <a:rPr lang="de-CH" sz="2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Ich</a:t>
            </a:r>
            <a:r>
              <a:rPr lang="de-CH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schaue meinen Sprechpartner an. 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algn="ctr" rtl="0" fontAlgn="base">
              <a:buFont typeface="Arial" panose="020B0604020202020204" pitchFamily="34" charset="0"/>
              <a:buChar char="•"/>
            </a:pPr>
            <a:r>
              <a:rPr lang="de-CH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Ich höre auf meinen Namen.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algn="ctr" rtl="0" fontAlgn="base">
              <a:buFont typeface="Arial" panose="020B0604020202020204" pitchFamily="34" charset="0"/>
              <a:buChar char="•"/>
            </a:pPr>
            <a:r>
              <a:rPr lang="de-CH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 warte mit Sprechen bis ich an der Reihe bin und höre den anderen zu.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848705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1FF46F-E6DF-5382-C97F-988204858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9673" y="1216550"/>
            <a:ext cx="4281850" cy="1041622"/>
          </a:xfrm>
        </p:spPr>
        <p:txBody>
          <a:bodyPr>
            <a:normAutofit fontScale="90000"/>
          </a:bodyPr>
          <a:lstStyle/>
          <a:p>
            <a:r>
              <a:rPr lang="de-CH"/>
              <a:t>Verhaltensregeln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FA6977D-8F7A-AB5F-7309-43F7D47AE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9FCB-66AB-4EF5-9560-288D950A99E8}" type="slidenum">
              <a:rPr lang="de-CH" smtClean="0"/>
              <a:t>22</a:t>
            </a:fld>
            <a:endParaRPr lang="de-CH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E10C0109-A013-47FF-B750-594009CED5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90" y="-15290"/>
            <a:ext cx="6109590" cy="687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7B98076-DCB3-D9FE-26CD-15451FF9F703}"/>
              </a:ext>
            </a:extLst>
          </p:cNvPr>
          <p:cNvSpPr txBox="1"/>
          <p:nvPr/>
        </p:nvSpPr>
        <p:spPr>
          <a:xfrm>
            <a:off x="6743757" y="2129742"/>
            <a:ext cx="4979504" cy="4355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lvl="1" indent="-265113" fontAlgn="base">
              <a:lnSpc>
                <a:spcPct val="90000"/>
              </a:lnSpc>
              <a:spcBef>
                <a:spcPts val="1000"/>
              </a:spcBef>
              <a:buClr>
                <a:srgbClr val="9A6D36"/>
              </a:buClr>
              <a:buFont typeface="Arial" panose="020B0604020202020204" pitchFamily="34" charset="0"/>
              <a:buChar char="•"/>
            </a:pPr>
            <a:r>
              <a:rPr lang="de-CH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 kann mich an Abmachungen und Regeln halten.​</a:t>
            </a:r>
          </a:p>
          <a:p>
            <a:pPr marL="265113" lvl="1" indent="-265113" fontAlgn="base">
              <a:lnSpc>
                <a:spcPct val="90000"/>
              </a:lnSpc>
              <a:spcBef>
                <a:spcPts val="1000"/>
              </a:spcBef>
              <a:buClr>
                <a:srgbClr val="9A6D36"/>
              </a:buClr>
              <a:buFont typeface="Arial" panose="020B0604020202020204" pitchFamily="34" charset="0"/>
              <a:buChar char="•"/>
            </a:pPr>
            <a:r>
              <a:rPr lang="de-CH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 kann warten und meine Bedürfnisse aufschieben.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r>
              <a:rPr lang="de-CH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marL="265113" lvl="1" indent="-265113" fontAlgn="base">
              <a:lnSpc>
                <a:spcPct val="90000"/>
              </a:lnSpc>
              <a:spcBef>
                <a:spcPts val="1000"/>
              </a:spcBef>
              <a:buClr>
                <a:srgbClr val="9A6D36"/>
              </a:buClr>
              <a:buFont typeface="Arial" panose="020B0604020202020204" pitchFamily="34" charset="0"/>
              <a:buChar char="•"/>
            </a:pPr>
            <a:r>
              <a:rPr lang="de-CH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 verhalte mich freundlich und respektvoll.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marL="265113" lvl="1" indent="-265113" fontAlgn="base">
              <a:lnSpc>
                <a:spcPct val="90000"/>
              </a:lnSpc>
              <a:spcBef>
                <a:spcPts val="1000"/>
              </a:spcBef>
              <a:buClr>
                <a:srgbClr val="9A6D36"/>
              </a:buClr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 </a:t>
            </a:r>
            <a:r>
              <a:rPr lang="en-US" sz="28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Hause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in der </a:t>
            </a:r>
            <a:r>
              <a:rPr lang="en-US" sz="28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Spielgruppe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konnte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ich das </a:t>
            </a:r>
            <a:r>
              <a:rPr lang="en-US" sz="28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üben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0687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5E72D8-9743-E45D-4AE0-63F969594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8539" y="1156675"/>
            <a:ext cx="4773977" cy="1478940"/>
          </a:xfrm>
        </p:spPr>
        <p:txBody>
          <a:bodyPr/>
          <a:lstStyle/>
          <a:p>
            <a:r>
              <a:rPr lang="de-CH"/>
              <a:t>Kindergartenweg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AB338F2-7F3A-6472-3806-146C065B7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9FCB-66AB-4EF5-9560-288D950A99E8}" type="slidenum">
              <a:rPr lang="de-CH" smtClean="0"/>
              <a:t>23</a:t>
            </a:fld>
            <a:endParaRPr lang="de-CH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66D9E0EC-0F5B-774B-E490-F1527F38F7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9418" cy="686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38B0664-3701-1D44-E747-716261E00A8B}"/>
              </a:ext>
            </a:extLst>
          </p:cNvPr>
          <p:cNvSpPr txBox="1"/>
          <p:nvPr/>
        </p:nvSpPr>
        <p:spPr>
          <a:xfrm>
            <a:off x="6839608" y="2487777"/>
            <a:ext cx="4505582" cy="4115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64795" lvl="1" indent="-264795" fontAlgn="base">
              <a:lnSpc>
                <a:spcPct val="90000"/>
              </a:lnSpc>
              <a:spcBef>
                <a:spcPts val="1000"/>
              </a:spcBef>
              <a:buClr>
                <a:srgbClr val="9A6D36"/>
              </a:buClr>
              <a:buFont typeface="Arial" panose="020B0604020202020204" pitchFamily="34" charset="0"/>
              <a:buChar char="•"/>
            </a:pPr>
            <a:r>
              <a:rPr lang="de-CH" sz="2800">
                <a:solidFill>
                  <a:srgbClr val="000000"/>
                </a:solidFill>
                <a:latin typeface="Arial"/>
                <a:cs typeface="Arial"/>
              </a:rPr>
              <a:t>Ich kenne meinen Kindergartenweg und habe ihn mit Mama und Papa zu Fuss geübt.</a:t>
            </a:r>
            <a:r>
              <a:rPr lang="en-US" sz="2800">
                <a:solidFill>
                  <a:srgbClr val="000000"/>
                </a:solidFill>
                <a:latin typeface="Arial"/>
                <a:cs typeface="Arial"/>
              </a:rPr>
              <a:t>​</a:t>
            </a:r>
            <a:endParaRPr lang="de-DE">
              <a:latin typeface="Arial"/>
              <a:cs typeface="Arial"/>
            </a:endParaRPr>
          </a:p>
          <a:p>
            <a:pPr marL="264795" lvl="1" indent="-264795" fontAlgn="base">
              <a:lnSpc>
                <a:spcPct val="90000"/>
              </a:lnSpc>
              <a:spcBef>
                <a:spcPts val="1000"/>
              </a:spcBef>
              <a:buClr>
                <a:srgbClr val="9A6D36"/>
              </a:buClr>
              <a:buFont typeface="Arial" panose="020B0604020202020204" pitchFamily="34" charset="0"/>
              <a:buChar char="•"/>
            </a:pPr>
            <a:endParaRPr lang="de-CH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4795" lvl="1" indent="-264795" fontAlgn="base">
              <a:lnSpc>
                <a:spcPct val="90000"/>
              </a:lnSpc>
              <a:spcBef>
                <a:spcPts val="1000"/>
              </a:spcBef>
              <a:buClr>
                <a:srgbClr val="9A6D36"/>
              </a:buClr>
              <a:buFont typeface="Arial" panose="020B0604020202020204" pitchFamily="34" charset="0"/>
              <a:buChar char="•"/>
            </a:pPr>
            <a:r>
              <a:rPr lang="de-CH" sz="2800">
                <a:solidFill>
                  <a:srgbClr val="000000"/>
                </a:solidFill>
                <a:latin typeface="Arial"/>
                <a:cs typeface="Arial"/>
              </a:rPr>
              <a:t>Ich übe mit meinen Eltern, mich vor Gefahren zu schützen.</a:t>
            </a:r>
            <a:r>
              <a:rPr lang="en-US" sz="2800">
                <a:solidFill>
                  <a:srgbClr val="000000"/>
                </a:solidFill>
                <a:latin typeface="Arial"/>
                <a:cs typeface="Arial"/>
              </a:rPr>
              <a:t>​</a:t>
            </a:r>
          </a:p>
          <a:p>
            <a:pPr algn="l" rtl="0" fontAlgn="base"/>
            <a:r>
              <a:rPr lang="en-US" b="0" i="0">
                <a:solidFill>
                  <a:srgbClr val="000000"/>
                </a:solidFill>
                <a:effectLst/>
                <a:latin typeface="Calibri"/>
                <a:cs typeface="Calibri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2647444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7A077A-2CC1-913F-CC55-87E5F6CF7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951614"/>
            <a:ext cx="4284797" cy="850605"/>
          </a:xfrm>
        </p:spPr>
        <p:txBody>
          <a:bodyPr>
            <a:normAutofit/>
          </a:bodyPr>
          <a:lstStyle/>
          <a:p>
            <a:r>
              <a:rPr lang="de-CH"/>
              <a:t>Neue Sprache?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1949EC2-B4E5-C468-067D-4FD06E366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9FCB-66AB-4EF5-9560-288D950A99E8}" type="slidenum">
              <a:rPr lang="de-CH" smtClean="0"/>
              <a:t>24</a:t>
            </a:fld>
            <a:endParaRPr lang="de-CH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42012639-DB09-B99D-400C-2816DE7322D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361"/>
            <a:ext cx="5911265" cy="665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E83D0F1-B2BD-58CA-AE69-023D9E63570D}"/>
              </a:ext>
            </a:extLst>
          </p:cNvPr>
          <p:cNvSpPr txBox="1"/>
          <p:nvPr/>
        </p:nvSpPr>
        <p:spPr>
          <a:xfrm>
            <a:off x="5854113" y="1802219"/>
            <a:ext cx="6097772" cy="5002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lvl="1" indent="-265113" fontAlgn="base">
              <a:lnSpc>
                <a:spcPct val="90000"/>
              </a:lnSpc>
              <a:spcBef>
                <a:spcPts val="1000"/>
              </a:spcBef>
              <a:buClr>
                <a:srgbClr val="9A6D36"/>
              </a:buClr>
              <a:buFont typeface="Arial" panose="020B0604020202020204" pitchFamily="34" charset="0"/>
              <a:buChar char="•"/>
            </a:pPr>
            <a:r>
              <a:rPr lang="de-CH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Weil meine Eltern gut Deutsch sprechen, kann auch ich mich auf Deutsch verständigen.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de-CH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lvl="1" indent="-265113" fontAlgn="base">
              <a:lnSpc>
                <a:spcPct val="90000"/>
              </a:lnSpc>
              <a:spcBef>
                <a:spcPts val="1000"/>
              </a:spcBef>
              <a:buClr>
                <a:srgbClr val="9A6D36"/>
              </a:buClr>
              <a:buFont typeface="Arial" panose="020B0604020202020204" pitchFamily="34" charset="0"/>
              <a:buChar char="•"/>
            </a:pPr>
            <a:r>
              <a:rPr lang="de-CH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 Kindergarten sprechen viele Kinder eine fremde Sprache. Deswegen brauche ich die Hilfe meiner Eltern, um Deutsch zu lernen.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de-CH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lvl="1" indent="-265113" fontAlgn="base">
              <a:lnSpc>
                <a:spcPct val="90000"/>
              </a:lnSpc>
              <a:spcBef>
                <a:spcPts val="1000"/>
              </a:spcBef>
              <a:buClr>
                <a:srgbClr val="9A6D36"/>
              </a:buClr>
              <a:buFont typeface="Arial" panose="020B0604020202020204" pitchFamily="34" charset="0"/>
              <a:buChar char="•"/>
            </a:pPr>
            <a:r>
              <a:rPr lang="de-CH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 kann auf Deutsch Hilfe holen, einfache Fragen und Antworten verstehen, sowie meine Bedürfnisse äussern.</a:t>
            </a: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6791657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ABB85E-17B1-D076-5351-68E9A721C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349" y="365126"/>
            <a:ext cx="8152209" cy="1102184"/>
          </a:xfrm>
        </p:spPr>
        <p:txBody>
          <a:bodyPr>
            <a:normAutofit fontScale="90000"/>
          </a:bodyPr>
          <a:lstStyle/>
          <a:p>
            <a:r>
              <a:rPr lang="de-DE">
                <a:solidFill>
                  <a:schemeClr val="tx1"/>
                </a:solidFill>
                <a:latin typeface="Arial"/>
                <a:cs typeface="Arial"/>
              </a:rPr>
              <a:t>Ich langweile mich, weil ich die Lehrerin nicht verstehe.</a:t>
            </a:r>
            <a:endParaRPr lang="de-DE">
              <a:solidFill>
                <a:schemeClr val="tx1"/>
              </a:solidFill>
            </a:endParaRPr>
          </a:p>
        </p:txBody>
      </p:sp>
      <p:pic>
        <p:nvPicPr>
          <p:cNvPr id="5" name="Grafik 5" descr="Ein Bild, das Person, sitzend, Mädchen, Gruppe enthält.&#10;&#10;Beschreibung automatisch generiert.">
            <a:extLst>
              <a:ext uri="{FF2B5EF4-FFF2-40B4-BE49-F238E27FC236}">
                <a16:creationId xmlns:a16="http://schemas.microsoft.com/office/drawing/2014/main" id="{DE64AC06-A1FF-1873-C779-C7EDC405F2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67646"/>
            <a:ext cx="10515600" cy="4312893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DC8598A-7517-E240-FCD9-AB4634A59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9FCB-66AB-4EF5-9560-288D950A99E8}" type="slidenum">
              <a:rPr lang="de-CH" smtClean="0"/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91838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B58143-87E7-3DD8-E1A7-5574B04F1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086358" cy="1732480"/>
          </a:xfrm>
        </p:spPr>
        <p:txBody>
          <a:bodyPr>
            <a:normAutofit fontScale="90000"/>
          </a:bodyPr>
          <a:lstStyle/>
          <a:p>
            <a:r>
              <a:rPr lang="de-DE">
                <a:solidFill>
                  <a:schemeClr val="tx1"/>
                </a:solidFill>
                <a:latin typeface="Arial"/>
                <a:cs typeface="Arial"/>
              </a:rPr>
              <a:t>Ich kann nicht gut mitspielen, </a:t>
            </a:r>
            <a:br>
              <a:rPr lang="de-DE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de-DE">
                <a:solidFill>
                  <a:schemeClr val="tx1"/>
                </a:solidFill>
                <a:latin typeface="Arial"/>
                <a:cs typeface="Arial"/>
              </a:rPr>
              <a:t>weil ich die Ideen der anderen Kinder nicht verstehe.</a:t>
            </a:r>
            <a:endParaRPr lang="de-DE">
              <a:solidFill>
                <a:schemeClr val="tx1"/>
              </a:solidFill>
            </a:endParaRPr>
          </a:p>
        </p:txBody>
      </p:sp>
      <p:pic>
        <p:nvPicPr>
          <p:cNvPr id="5" name="Grafik 5" descr="Ein Bild, das Person, drinnen, klein enthält.&#10;&#10;Beschreibung automatisch generiert.">
            <a:extLst>
              <a:ext uri="{FF2B5EF4-FFF2-40B4-BE49-F238E27FC236}">
                <a16:creationId xmlns:a16="http://schemas.microsoft.com/office/drawing/2014/main" id="{DC51CA17-F68E-A0AC-9778-81900369DB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5237" y="2209024"/>
            <a:ext cx="10515600" cy="4333249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D043F32-9F3E-C133-6C0F-49EFE843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9FCB-66AB-4EF5-9560-288D950A99E8}" type="slidenum">
              <a:rPr lang="de-CH" smtClean="0"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973282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61DCCD-2814-F3CA-FB30-72211F01B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086358" cy="1798332"/>
          </a:xfrm>
        </p:spPr>
        <p:txBody>
          <a:bodyPr>
            <a:normAutofit fontScale="90000"/>
          </a:bodyPr>
          <a:lstStyle/>
          <a:p>
            <a:r>
              <a:rPr lang="de-DE">
                <a:solidFill>
                  <a:schemeClr val="tx1"/>
                </a:solidFill>
                <a:latin typeface="Arial"/>
                <a:cs typeface="Arial"/>
              </a:rPr>
              <a:t>Ich kann meine Bedürfnisse </a:t>
            </a:r>
            <a:br>
              <a:rPr lang="de-DE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de-DE">
                <a:solidFill>
                  <a:schemeClr val="tx1"/>
                </a:solidFill>
                <a:latin typeface="Arial"/>
                <a:cs typeface="Arial"/>
              </a:rPr>
              <a:t>nicht ausdrücken, das macht mich wütend und ich habe oft Streit.</a:t>
            </a:r>
          </a:p>
        </p:txBody>
      </p:sp>
      <p:pic>
        <p:nvPicPr>
          <p:cNvPr id="5" name="Grafik 5" descr="Ein Bild, das Person, Junge, drinnen, Kind enthält.&#10;&#10;Beschreibung automatisch generiert.">
            <a:extLst>
              <a:ext uri="{FF2B5EF4-FFF2-40B4-BE49-F238E27FC236}">
                <a16:creationId xmlns:a16="http://schemas.microsoft.com/office/drawing/2014/main" id="{DEE11855-0FB2-1877-A19B-89D736CE78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089" y="2209024"/>
            <a:ext cx="10515600" cy="4333249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F9CC25B-F8D1-3DBC-DF08-E2AD3D096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9FCB-66AB-4EF5-9560-288D950A99E8}" type="slidenum">
              <a:rPr lang="de-CH" smtClean="0"/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333371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7A077A-2CC1-913F-CC55-87E5F6CF7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951614"/>
            <a:ext cx="4284797" cy="850605"/>
          </a:xfrm>
        </p:spPr>
        <p:txBody>
          <a:bodyPr>
            <a:normAutofit/>
          </a:bodyPr>
          <a:lstStyle/>
          <a:p>
            <a:r>
              <a:rPr lang="de-CH"/>
              <a:t>Neue Sprache?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1949EC2-B4E5-C468-067D-4FD06E366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9FCB-66AB-4EF5-9560-288D950A99E8}" type="slidenum">
              <a:rPr lang="de-CH" smtClean="0"/>
              <a:t>28</a:t>
            </a:fld>
            <a:endParaRPr lang="de-CH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42012639-DB09-B99D-400C-2816DE7322D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361"/>
            <a:ext cx="5911265" cy="665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E83D0F1-B2BD-58CA-AE69-023D9E63570D}"/>
              </a:ext>
            </a:extLst>
          </p:cNvPr>
          <p:cNvSpPr txBox="1"/>
          <p:nvPr/>
        </p:nvSpPr>
        <p:spPr>
          <a:xfrm>
            <a:off x="5854113" y="1802219"/>
            <a:ext cx="6097772" cy="5002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lvl="1" indent="-265113" fontAlgn="base">
              <a:lnSpc>
                <a:spcPct val="90000"/>
              </a:lnSpc>
              <a:spcBef>
                <a:spcPts val="1000"/>
              </a:spcBef>
              <a:buClr>
                <a:srgbClr val="9A6D36"/>
              </a:buClr>
              <a:buFont typeface="Arial" panose="020B0604020202020204" pitchFamily="34" charset="0"/>
              <a:buChar char="•"/>
            </a:pPr>
            <a:r>
              <a:rPr lang="de-CH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Weil meine Eltern gut Deutsch sprechen, kann auch ich mich auf Deutsch verständigen.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de-CH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lvl="1" indent="-265113" fontAlgn="base">
              <a:lnSpc>
                <a:spcPct val="90000"/>
              </a:lnSpc>
              <a:spcBef>
                <a:spcPts val="1000"/>
              </a:spcBef>
              <a:buClr>
                <a:srgbClr val="9A6D36"/>
              </a:buClr>
              <a:buFont typeface="Arial" panose="020B0604020202020204" pitchFamily="34" charset="0"/>
              <a:buChar char="•"/>
            </a:pPr>
            <a:r>
              <a:rPr lang="de-CH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 Kindergarten sprechen viele Kinder eine fremde Sprache. Deswegen brauche ich die Hilfe meiner Eltern, um Deutsch zu lernen.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de-CH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lvl="1" indent="-265113" fontAlgn="base">
              <a:lnSpc>
                <a:spcPct val="90000"/>
              </a:lnSpc>
              <a:spcBef>
                <a:spcPts val="1000"/>
              </a:spcBef>
              <a:buClr>
                <a:srgbClr val="9A6D36"/>
              </a:buClr>
              <a:buFont typeface="Arial" panose="020B0604020202020204" pitchFamily="34" charset="0"/>
              <a:buChar char="•"/>
            </a:pPr>
            <a:r>
              <a:rPr lang="de-CH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 kann auf Deutsch Hilfe holen, einfache Fragen und Antworten verstehen, sowie meine Bedürfnisse äussern.</a:t>
            </a: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2344929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1F5F55-45BB-9FC8-1102-7CCE3EF12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/>
              <a:t>Gesundheit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34EC18D-9391-D8CC-8753-39CCF718B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9FCB-66AB-4EF5-9560-288D950A99E8}" type="slidenum">
              <a:rPr lang="de-CH" smtClean="0"/>
              <a:t>29</a:t>
            </a:fld>
            <a:endParaRPr lang="de-CH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5F7EC964-995E-8A74-FB49-A608C13790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24" y="1181960"/>
            <a:ext cx="4524375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619331E2-FE06-89EB-451C-12D2899E4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262" y="733089"/>
            <a:ext cx="179070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1623A182-FB0F-52B5-6FF2-D110CA245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424" y="1143860"/>
            <a:ext cx="4533900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60E12C7-2774-7599-B632-8AFDAA80C1E8}"/>
              </a:ext>
            </a:extLst>
          </p:cNvPr>
          <p:cNvSpPr txBox="1"/>
          <p:nvPr/>
        </p:nvSpPr>
        <p:spPr>
          <a:xfrm>
            <a:off x="426209" y="4677942"/>
            <a:ext cx="11819860" cy="167840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64795" lvl="1" indent="-264795" fontAlgn="base">
              <a:lnSpc>
                <a:spcPct val="90000"/>
              </a:lnSpc>
              <a:spcBef>
                <a:spcPts val="1000"/>
              </a:spcBef>
              <a:buClr>
                <a:srgbClr val="9A6D36"/>
              </a:buClr>
              <a:buFont typeface="Arial" panose="020B0604020202020204" pitchFamily="34" charset="0"/>
              <a:buChar char="•"/>
            </a:pPr>
            <a:r>
              <a:rPr lang="de-CH" sz="2400">
                <a:solidFill>
                  <a:srgbClr val="000000"/>
                </a:solidFill>
                <a:latin typeface="Arial"/>
                <a:cs typeface="Arial"/>
              </a:rPr>
              <a:t>Ich brauche genügend Nachtruhe ( Richtwert für Vierjährige ca. 12 Stunden)</a:t>
            </a: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​.</a:t>
            </a:r>
            <a:endParaRPr lang="de-DE">
              <a:latin typeface="Arial"/>
              <a:cs typeface="Arial"/>
            </a:endParaRPr>
          </a:p>
          <a:p>
            <a:pPr marL="264795" lvl="1" indent="-264795" fontAlgn="base">
              <a:lnSpc>
                <a:spcPct val="90000"/>
              </a:lnSpc>
              <a:spcBef>
                <a:spcPts val="1000"/>
              </a:spcBef>
              <a:buClr>
                <a:srgbClr val="9A6D36"/>
              </a:buClr>
              <a:buFont typeface="Arial" panose="020B0604020202020204" pitchFamily="34" charset="0"/>
              <a:buChar char="•"/>
            </a:pPr>
            <a:r>
              <a:rPr lang="de-CH" sz="2400">
                <a:solidFill>
                  <a:srgbClr val="000000"/>
                </a:solidFill>
                <a:latin typeface="Arial"/>
                <a:cs typeface="Arial"/>
              </a:rPr>
              <a:t>Ich habe Zeit für ein Frühstück und esse ein gesundes Znüni.</a:t>
            </a: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​</a:t>
            </a:r>
          </a:p>
          <a:p>
            <a:pPr marL="264795" lvl="1" indent="-264795" fontAlgn="base">
              <a:lnSpc>
                <a:spcPct val="90000"/>
              </a:lnSpc>
              <a:spcBef>
                <a:spcPts val="1000"/>
              </a:spcBef>
              <a:buClr>
                <a:srgbClr val="9A6D36"/>
              </a:buClr>
              <a:buFont typeface="Arial" panose="020B0604020202020204" pitchFamily="34" charset="0"/>
              <a:buChar char="•"/>
            </a:pPr>
            <a:r>
              <a:rPr lang="de-CH" sz="2400">
                <a:solidFill>
                  <a:srgbClr val="000000"/>
                </a:solidFill>
                <a:latin typeface="Arial"/>
                <a:cs typeface="Arial"/>
              </a:rPr>
              <a:t>Ich verbringe wenig Zeit am Fernseher, </a:t>
            </a:r>
            <a:r>
              <a:rPr lang="de-CH" sz="2400" err="1">
                <a:solidFill>
                  <a:srgbClr val="000000"/>
                </a:solidFill>
                <a:latin typeface="Arial"/>
                <a:cs typeface="Arial"/>
              </a:rPr>
              <a:t>Ipad</a:t>
            </a:r>
            <a:r>
              <a:rPr lang="de-CH" sz="2400">
                <a:solidFill>
                  <a:srgbClr val="000000"/>
                </a:solidFill>
                <a:latin typeface="Arial"/>
                <a:cs typeface="Arial"/>
              </a:rPr>
              <a:t> und Natel </a:t>
            </a:r>
            <a:r>
              <a:rPr lang="de-CH" sz="2400" b="1">
                <a:solidFill>
                  <a:srgbClr val="000000"/>
                </a:solidFill>
                <a:latin typeface="Arial"/>
                <a:cs typeface="Arial"/>
              </a:rPr>
              <a:t>(für ein vierjähriges Kind max. 30 Minuten am Tag)</a:t>
            </a:r>
            <a:r>
              <a:rPr lang="en-US" sz="2400" b="1">
                <a:solidFill>
                  <a:srgbClr val="000000"/>
                </a:solidFill>
                <a:latin typeface="Arial"/>
                <a:cs typeface="Arial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655960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73FAD9-24BC-4D68-AF19-9F9839288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/>
              <a:t>Ablauf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65F0C6-42C6-4B61-B311-9F465ADF03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64795" indent="-264795" algn="l" rtl="0" fontAlgn="base">
              <a:buFont typeface="Arial" panose="020B0604020202020204" pitchFamily="34" charset="0"/>
              <a:buChar char="•"/>
            </a:pPr>
            <a:r>
              <a:rPr lang="de-CH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Volksschule Aargau: Eine Übersicht  </a:t>
            </a:r>
            <a:r>
              <a:rPr lang="de-CH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de-DE"/>
          </a:p>
          <a:p>
            <a:pPr marL="264795" indent="-264795" algn="l" rtl="0" fontAlgn="base">
              <a:buFont typeface="Arial" panose="020B0604020202020204" pitchFamily="34" charset="0"/>
              <a:buChar char="•"/>
            </a:pPr>
            <a:r>
              <a:rPr lang="de-CH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Aargauer Lehrplan </a:t>
            </a:r>
            <a:r>
              <a:rPr lang="de-CH" b="0" i="0">
                <a:solidFill>
                  <a:srgbClr val="000000"/>
                </a:solidFill>
                <a:effectLst/>
                <a:latin typeface="Arial"/>
                <a:cs typeface="Arial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pPr marL="264795" indent="-264795" algn="l" rtl="0" fontAlgn="base">
              <a:buFont typeface="Arial" panose="020B0604020202020204" pitchFamily="34" charset="0"/>
              <a:buChar char="•"/>
            </a:pPr>
            <a:r>
              <a:rPr lang="de-CH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Stundenplan</a:t>
            </a:r>
            <a:r>
              <a:rPr lang="en-US" b="0" i="0">
                <a:solidFill>
                  <a:srgbClr val="000000"/>
                </a:solidFill>
                <a:effectLst/>
                <a:latin typeface="Arial"/>
                <a:cs typeface="Arial"/>
              </a:rPr>
              <a:t>​</a:t>
            </a:r>
          </a:p>
          <a:p>
            <a:pPr marL="264795" indent="-264795" algn="l" rtl="0" fontAlgn="base">
              <a:buFont typeface="Arial" panose="020B0604020202020204" pitchFamily="34" charset="0"/>
              <a:buChar char="•"/>
            </a:pPr>
            <a:r>
              <a:rPr lang="de-CH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Standorte und Einteilungskriterien </a:t>
            </a:r>
            <a:r>
              <a:rPr lang="de-CH" b="0" i="0">
                <a:solidFill>
                  <a:srgbClr val="000000"/>
                </a:solidFill>
                <a:effectLst/>
                <a:latin typeface="Arial"/>
                <a:cs typeface="Arial"/>
              </a:rPr>
              <a:t>​</a:t>
            </a:r>
            <a:endParaRPr lang="de-CH">
              <a:solidFill>
                <a:srgbClr val="000000"/>
              </a:solidFill>
              <a:latin typeface="Arial"/>
              <a:cs typeface="Arial"/>
            </a:endParaRPr>
          </a:p>
          <a:p>
            <a:pPr marL="264795" indent="-264795" algn="l" rtl="0" fontAlgn="base">
              <a:buFont typeface="Arial" panose="020B0604020202020204" pitchFamily="34" charset="0"/>
              <a:buChar char="•"/>
            </a:pPr>
            <a:r>
              <a:rPr lang="de-CH" b="0" i="0">
                <a:solidFill>
                  <a:srgbClr val="000000"/>
                </a:solidFill>
                <a:effectLst/>
                <a:latin typeface="Arial"/>
                <a:cs typeface="Arial"/>
              </a:rPr>
              <a:t>Wald- und Bewegungskindergarten</a:t>
            </a:r>
          </a:p>
          <a:p>
            <a:pPr marL="264795" indent="-264795" algn="l" rtl="0" fontAlgn="base">
              <a:buFont typeface="Arial" panose="020B0604020202020204" pitchFamily="34" charset="0"/>
              <a:buChar char="•"/>
            </a:pPr>
            <a:r>
              <a:rPr lang="de-CH">
                <a:solidFill>
                  <a:srgbClr val="000000"/>
                </a:solidFill>
                <a:latin typeface="Arial"/>
                <a:cs typeface="Arial"/>
              </a:rPr>
              <a:t>Vorbereitung auf den Kindergarten</a:t>
            </a:r>
            <a:endParaRPr lang="de-CH" b="0" i="0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pPr marL="264795" indent="-264795" algn="l" rtl="0" fontAlgn="base">
              <a:buFont typeface="Arial" panose="020B0604020202020204" pitchFamily="34" charset="0"/>
              <a:buChar char="•"/>
            </a:pPr>
            <a:r>
              <a:rPr lang="de-CH">
                <a:solidFill>
                  <a:srgbClr val="000000"/>
                </a:solidFill>
                <a:latin typeface="Arial"/>
                <a:cs typeface="Arial"/>
              </a:rPr>
              <a:t>Wichtige Termine</a:t>
            </a:r>
            <a:r>
              <a:rPr lang="en-US" b="0" i="0">
                <a:solidFill>
                  <a:srgbClr val="000000"/>
                </a:solidFill>
                <a:effectLst/>
                <a:latin typeface="Arial"/>
                <a:cs typeface="Arial"/>
              </a:rPr>
              <a:t>​</a:t>
            </a:r>
          </a:p>
          <a:p>
            <a:pPr marL="264795" indent="-264795" algn="l" rtl="0" fontAlgn="base">
              <a:buFont typeface="Arial" panose="020B0604020202020204" pitchFamily="34" charset="0"/>
              <a:buChar char="•"/>
            </a:pPr>
            <a:r>
              <a:rPr lang="de-CH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Verabschiedung</a:t>
            </a:r>
            <a:r>
              <a:rPr lang="en-US" b="0" i="0">
                <a:solidFill>
                  <a:srgbClr val="000000"/>
                </a:solidFill>
                <a:effectLst/>
                <a:latin typeface="Arial"/>
                <a:cs typeface="Arial"/>
              </a:rPr>
              <a:t>​</a:t>
            </a:r>
          </a:p>
          <a:p>
            <a:pPr marL="264795" indent="-264795" fontAlgn="base">
              <a:buFont typeface="Arial" panose="020B0604020202020204" pitchFamily="34" charset="0"/>
              <a:buChar char="•"/>
            </a:pPr>
            <a:r>
              <a:rPr lang="de-CH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Rundgang </a:t>
            </a:r>
            <a:r>
              <a:rPr lang="de-CH">
                <a:solidFill>
                  <a:srgbClr val="000000"/>
                </a:solidFill>
                <a:latin typeface="Arial"/>
                <a:cs typeface="Arial"/>
              </a:rPr>
              <a:t>durch die Kindergärten</a:t>
            </a:r>
            <a:r>
              <a:rPr lang="de-CH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 Oberfeld</a:t>
            </a:r>
            <a:r>
              <a:rPr lang="de-CH" b="0" i="0">
                <a:solidFill>
                  <a:srgbClr val="000000"/>
                </a:solidFill>
                <a:effectLst/>
                <a:latin typeface="Arial"/>
                <a:cs typeface="Arial"/>
              </a:rPr>
              <a:t>​</a:t>
            </a:r>
          </a:p>
          <a:p>
            <a:pPr marL="0" indent="0">
              <a:buNone/>
            </a:pP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6B8D916-E558-4910-B1E7-38369EFB2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19FCB-66AB-4EF5-9560-288D950A99E8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5111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0C9CFE-CFBA-FA16-9C82-B1A7EF751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4374" y="1459566"/>
            <a:ext cx="3555116" cy="509518"/>
          </a:xfrm>
        </p:spPr>
        <p:txBody>
          <a:bodyPr>
            <a:normAutofit fontScale="90000"/>
          </a:bodyPr>
          <a:lstStyle/>
          <a:p>
            <a:r>
              <a:rPr lang="de-CH"/>
              <a:t>Alltag teilen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9B840CB-D29C-D953-FA2E-AA991488B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9FCB-66AB-4EF5-9560-288D950A99E8}" type="slidenum">
              <a:rPr lang="de-CH" smtClean="0"/>
              <a:t>30</a:t>
            </a:fld>
            <a:endParaRPr lang="de-CH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52AA3BA8-2600-04CD-A0E1-E3200B5F39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260" y="1"/>
            <a:ext cx="6209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510368D-B5E6-E778-6229-7F99E57294DA}"/>
              </a:ext>
            </a:extLst>
          </p:cNvPr>
          <p:cNvSpPr txBox="1"/>
          <p:nvPr/>
        </p:nvSpPr>
        <p:spPr>
          <a:xfrm>
            <a:off x="6496493" y="2243217"/>
            <a:ext cx="4965405" cy="3839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lvl="1" indent="-265113" fontAlgn="base">
              <a:lnSpc>
                <a:spcPct val="90000"/>
              </a:lnSpc>
              <a:spcBef>
                <a:spcPts val="1000"/>
              </a:spcBef>
              <a:buClr>
                <a:srgbClr val="9A6D36"/>
              </a:buClr>
              <a:buFont typeface="Arial" panose="020B0604020202020204" pitchFamily="34" charset="0"/>
              <a:buChar char="•"/>
            </a:pPr>
            <a:r>
              <a:rPr lang="de-CH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Meine Eltern fragen, was ich im Kindergarten erlebt habe. 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de-CH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lvl="1" indent="-265113" fontAlgn="base">
              <a:lnSpc>
                <a:spcPct val="90000"/>
              </a:lnSpc>
              <a:spcBef>
                <a:spcPts val="1000"/>
              </a:spcBef>
              <a:buClr>
                <a:srgbClr val="9A6D36"/>
              </a:buClr>
              <a:buFont typeface="Arial" panose="020B0604020202020204" pitchFamily="34" charset="0"/>
              <a:buChar char="•"/>
            </a:pPr>
            <a:r>
              <a:rPr lang="de-CH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 darf von meinen neuen Freunden und Erlebnissen erzählen.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de-CH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lvl="1" indent="-265113" fontAlgn="base">
              <a:lnSpc>
                <a:spcPct val="90000"/>
              </a:lnSpc>
              <a:spcBef>
                <a:spcPts val="1000"/>
              </a:spcBef>
              <a:buClr>
                <a:srgbClr val="9A6D36"/>
              </a:buClr>
              <a:buFont typeface="Arial" panose="020B0604020202020204" pitchFamily="34" charset="0"/>
              <a:buChar char="•"/>
            </a:pPr>
            <a:r>
              <a:rPr lang="de-CH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 bin froh, dass meine Eltern meine Ängste und Sorgen verstehen.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0273170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37C8E0-6CEC-80EC-625E-658B80969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348" y="562682"/>
            <a:ext cx="8086358" cy="509518"/>
          </a:xfrm>
        </p:spPr>
        <p:txBody>
          <a:bodyPr>
            <a:normAutofit fontScale="90000"/>
          </a:bodyPr>
          <a:lstStyle/>
          <a:p>
            <a:r>
              <a:rPr lang="de-CH"/>
              <a:t>Noch nicht bereit?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41AE8DA-ABF4-210C-7CA1-2446B3B6F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314" y="1913153"/>
            <a:ext cx="10529977" cy="388999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de-CH" dirty="0">
                <a:latin typeface="Arial"/>
                <a:cs typeface="Arial"/>
              </a:rPr>
              <a:t>Rückstellungsanträge können bis am</a:t>
            </a:r>
            <a:r>
              <a:rPr lang="de-CH" b="1" dirty="0">
                <a:latin typeface="Arial"/>
                <a:cs typeface="Arial"/>
              </a:rPr>
              <a:t> 31. Januar 2025</a:t>
            </a:r>
            <a:r>
              <a:rPr lang="de-CH" dirty="0">
                <a:latin typeface="Arial"/>
                <a:cs typeface="Arial"/>
              </a:rPr>
              <a:t> schriftlich an die Gesamtschulleitung eingereicht werden.</a:t>
            </a:r>
          </a:p>
          <a:p>
            <a:pPr marL="0" indent="0">
              <a:buNone/>
            </a:pPr>
            <a:endParaRPr lang="de-CH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de-CH" dirty="0">
                <a:latin typeface="Arial"/>
                <a:cs typeface="Arial"/>
              </a:rPr>
              <a:t>Die Mütter- und Väterberatung unterstützt die Eltern bei individuellen Fragen bezüglich dem Kindergarteneintritt.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CH" dirty="0">
                <a:latin typeface="Arial"/>
                <a:cs typeface="Arial"/>
              </a:rPr>
              <a:t>Im Falle einer Rückstellung empfehlen wir dringend den Besuch einer Spielgruppe.</a:t>
            </a:r>
          </a:p>
          <a:p>
            <a:pPr marL="0" indent="0">
              <a:buNone/>
            </a:pPr>
            <a:endParaRPr lang="de-CH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de-CH" dirty="0">
                <a:latin typeface="Arial"/>
                <a:cs typeface="Arial"/>
              </a:rPr>
              <a:t>Informationsbroschüre online </a:t>
            </a:r>
            <a:r>
              <a:rPr lang="de-CH" dirty="0" err="1">
                <a:latin typeface="Arial"/>
                <a:cs typeface="Arial"/>
              </a:rPr>
              <a:t>alv</a:t>
            </a:r>
            <a:r>
              <a:rPr lang="de-CH" dirty="0">
                <a:latin typeface="Arial"/>
                <a:cs typeface="Arial"/>
              </a:rPr>
              <a:t>:</a:t>
            </a:r>
          </a:p>
          <a:p>
            <a:pPr marL="0" indent="0">
              <a:buNone/>
            </a:pPr>
            <a:r>
              <a:rPr lang="de-CH" dirty="0">
                <a:hlinkClick r:id="rId2"/>
              </a:rPr>
              <a:t>Bereit für den Kindergarten | ALV - Aargauischer Lehrerinnen- und Lehrerverband</a:t>
            </a:r>
            <a:endParaRPr lang="de-CH" dirty="0">
              <a:latin typeface="Arial"/>
              <a:cs typeface="Arial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3F1D5A2-A629-C248-8ED2-4CAD381EE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9FCB-66AB-4EF5-9560-288D950A99E8}" type="slidenum">
              <a:rPr lang="de-CH" smtClean="0"/>
              <a:t>31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054541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8E8219-1C0C-AAD5-639A-CE0343AFC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/>
              <a:t>Wichtige Termine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0F00CD1-25A8-02AE-503E-C0138EC96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 fontAlgn="base">
              <a:buNone/>
            </a:pPr>
            <a:r>
              <a:rPr lang="de-CH" b="1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Schnuppertag Waldkindergarten mit Eltern</a:t>
            </a:r>
          </a:p>
          <a:p>
            <a:pPr marL="0" indent="0" fontAlgn="base">
              <a:buNone/>
            </a:pPr>
            <a:r>
              <a:rPr lang="de-CH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Dienstag, 21. Januar 2025, 9.00 – 11.00 Uhr</a:t>
            </a:r>
          </a:p>
          <a:p>
            <a:pPr marL="0" indent="0" fontAlgn="base">
              <a:buNone/>
            </a:pPr>
            <a:endParaRPr lang="de-CH" i="0" u="none" strike="noStrike" dirty="0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pPr marL="0" indent="0" fontAlgn="base">
              <a:buNone/>
            </a:pPr>
            <a:r>
              <a:rPr lang="de-CH" b="1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Besuchstag</a:t>
            </a:r>
            <a:r>
              <a:rPr lang="de-CH" b="1" dirty="0">
                <a:solidFill>
                  <a:srgbClr val="000000"/>
                </a:solidFill>
                <a:latin typeface="Arial"/>
                <a:cs typeface="Arial"/>
              </a:rPr>
              <a:t> </a:t>
            </a:r>
            <a:r>
              <a:rPr lang="en-US" b="1" dirty="0" err="1">
                <a:solidFill>
                  <a:srgbClr val="000000"/>
                </a:solidFill>
                <a:latin typeface="Arial"/>
                <a:cs typeface="Arial"/>
              </a:rPr>
              <a:t>mit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/>
                <a:cs typeface="Arial"/>
              </a:rPr>
              <a:t>Eltern</a:t>
            </a:r>
            <a:endParaRPr lang="en-US" b="1" i="0" dirty="0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pPr marL="0" indent="0" algn="l" rtl="0" fontAlgn="base">
              <a:buNone/>
            </a:pPr>
            <a:r>
              <a:rPr lang="de-CH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Dienstag, 20. Mai 2025, 13.30 - 15.15 Uhr</a:t>
            </a:r>
            <a:r>
              <a:rPr lang="en-US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​</a:t>
            </a:r>
          </a:p>
          <a:p>
            <a:pPr marL="0" indent="0" algn="l" rtl="0" fontAlgn="base">
              <a:buNone/>
            </a:pPr>
            <a:r>
              <a:rPr lang="de-CH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Ort und Zeit: Gemäss Einladungsbrief (nach Einteilungsverfahren)</a:t>
            </a:r>
            <a:r>
              <a:rPr lang="en-US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​</a:t>
            </a:r>
          </a:p>
          <a:p>
            <a:pPr marL="0" indent="0" algn="l" rtl="0" fontAlgn="base">
              <a:buNone/>
            </a:pPr>
            <a:endParaRPr lang="de-CH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indent="0" fontAlgn="base">
              <a:buNone/>
            </a:pPr>
            <a:r>
              <a:rPr lang="de-CH" b="1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Schnuppernachmittag </a:t>
            </a:r>
            <a:r>
              <a:rPr lang="de-CH" b="1" dirty="0">
                <a:solidFill>
                  <a:srgbClr val="000000"/>
                </a:solidFill>
                <a:latin typeface="Arial"/>
                <a:cs typeface="Arial"/>
              </a:rPr>
              <a:t>ohne </a:t>
            </a:r>
            <a:r>
              <a:rPr lang="de-CH" b="1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Eltern</a:t>
            </a:r>
            <a:r>
              <a:rPr lang="de-CH" b="1" dirty="0">
                <a:solidFill>
                  <a:srgbClr val="000000"/>
                </a:solidFill>
                <a:latin typeface="Arial"/>
                <a:cs typeface="Arial"/>
              </a:rPr>
              <a:t> </a:t>
            </a:r>
            <a:endParaRPr lang="de-CH" b="0" i="0" dirty="0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pPr marL="0" indent="0" algn="l" rtl="0" fontAlgn="base">
              <a:buNone/>
            </a:pPr>
            <a:r>
              <a:rPr lang="de-CH" dirty="0">
                <a:solidFill>
                  <a:srgbClr val="000000"/>
                </a:solidFill>
                <a:latin typeface="Arial"/>
                <a:cs typeface="Arial"/>
              </a:rPr>
              <a:t>Woche 23</a:t>
            </a:r>
            <a:r>
              <a:rPr lang="de-CH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 (Terminbekanntgabe durch Klassenlehrperson)</a:t>
            </a:r>
          </a:p>
          <a:p>
            <a:pPr marL="0" indent="0" algn="l" rtl="0" fontAlgn="base">
              <a:buNone/>
            </a:pPr>
            <a:endParaRPr lang="de-CH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indent="0" algn="l" rtl="0" fontAlgn="base">
              <a:buNone/>
            </a:pPr>
            <a:r>
              <a:rPr lang="de-CH" b="1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1. Kindergartentag</a:t>
            </a:r>
            <a:r>
              <a:rPr lang="en-US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​</a:t>
            </a:r>
          </a:p>
          <a:p>
            <a:pPr marL="0" indent="0" algn="l" rtl="0" fontAlgn="base">
              <a:buNone/>
            </a:pPr>
            <a:r>
              <a:rPr lang="de-CH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Dienstag, 12. August 2025, 08.15 </a:t>
            </a:r>
            <a:r>
              <a:rPr lang="de-CH" dirty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 </a:t>
            </a:r>
            <a:r>
              <a:rPr lang="de-CH" dirty="0">
                <a:solidFill>
                  <a:srgbClr val="000000"/>
                </a:solidFill>
                <a:latin typeface="Arial"/>
                <a:cs typeface="Arial"/>
              </a:rPr>
              <a:t>11.50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 Uhr</a:t>
            </a:r>
            <a:r>
              <a:rPr lang="en-US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​</a:t>
            </a:r>
          </a:p>
          <a:p>
            <a:pPr marL="0" indent="0" fontAlgn="base">
              <a:buNone/>
            </a:pPr>
            <a:r>
              <a:rPr lang="de-CH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Den Einladungsbrief und</a:t>
            </a:r>
            <a:r>
              <a:rPr lang="de-CH" dirty="0">
                <a:solidFill>
                  <a:srgbClr val="000000"/>
                </a:solidFill>
                <a:latin typeface="Arial"/>
                <a:cs typeface="Arial"/>
              </a:rPr>
              <a:t> den 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individuellen Stundenplan erhalten Sie von der Kindergartenlehrperson.</a:t>
            </a:r>
            <a:r>
              <a:rPr lang="en-US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​</a:t>
            </a:r>
            <a:endParaRPr lang="de-CH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264795" indent="-264795"/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27C4503-D552-A3A8-9E52-998EADB96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9FCB-66AB-4EF5-9560-288D950A99E8}" type="slidenum">
              <a:rPr lang="de-CH" smtClean="0"/>
              <a:t>32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486031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8B348-E609-F1DF-4675-EF048CCE8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181" y="365126"/>
            <a:ext cx="8086358" cy="929801"/>
          </a:xfrm>
        </p:spPr>
        <p:txBody>
          <a:bodyPr>
            <a:normAutofit fontScale="90000"/>
          </a:bodyPr>
          <a:lstStyle/>
          <a:p>
            <a:r>
              <a:rPr lang="de-CH" dirty="0">
                <a:latin typeface="Arial"/>
                <a:cs typeface="Arial"/>
              </a:rPr>
              <a:t>Rundgang durch die </a:t>
            </a:r>
            <a:br>
              <a:rPr lang="de-CH" dirty="0">
                <a:latin typeface="Arial"/>
                <a:cs typeface="Arial"/>
              </a:rPr>
            </a:br>
            <a:r>
              <a:rPr lang="de-CH" dirty="0">
                <a:latin typeface="Arial"/>
                <a:cs typeface="Arial"/>
              </a:rPr>
              <a:t>Kindergärten Oberfeld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B1BADFB-DED6-766C-2DFD-AEA9F1EEC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671" y="1656876"/>
            <a:ext cx="10515600" cy="48820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l" rtl="0" fontAlgn="base">
              <a:buNone/>
            </a:pPr>
            <a:r>
              <a:rPr lang="de-CH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Nutzen Sie das Angebot, um einen Einblick in den Kindergarten zu erhalten. </a:t>
            </a:r>
            <a:r>
              <a:rPr lang="de-CH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​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In den Unterrichtsräumen warten Fachpersonen und geben Ihnen gerne Auskunft zu folgenden Themen: </a:t>
            </a:r>
            <a:r>
              <a:rPr lang="de-CH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​</a:t>
            </a:r>
          </a:p>
          <a:p>
            <a:pPr marL="0" indent="0" algn="l" rtl="0" fontAlgn="base">
              <a:buNone/>
            </a:pPr>
            <a:endParaRPr lang="en-US" b="0" i="0" dirty="0">
              <a:solidFill>
                <a:srgbClr val="000000"/>
              </a:solidFill>
              <a:effectLst/>
              <a:latin typeface="Arial"/>
              <a:cs typeface="Arial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2846B09-F250-9A28-E73B-70847901D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9FCB-66AB-4EF5-9560-288D950A99E8}" type="slidenum">
              <a:rPr lang="de-CH" smtClean="0"/>
              <a:t>33</a:t>
            </a:fld>
            <a:endParaRPr lang="de-CH"/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0E87D410-786D-D43C-CC6E-94507F3515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087719"/>
              </p:ext>
            </p:extLst>
          </p:nvPr>
        </p:nvGraphicFramePr>
        <p:xfrm>
          <a:off x="1384917" y="3053918"/>
          <a:ext cx="8646850" cy="29024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0054">
                  <a:extLst>
                    <a:ext uri="{9D8B030D-6E8A-4147-A177-3AD203B41FA5}">
                      <a16:colId xmlns:a16="http://schemas.microsoft.com/office/drawing/2014/main" val="1813885321"/>
                    </a:ext>
                  </a:extLst>
                </a:gridCol>
                <a:gridCol w="1404258">
                  <a:extLst>
                    <a:ext uri="{9D8B030D-6E8A-4147-A177-3AD203B41FA5}">
                      <a16:colId xmlns:a16="http://schemas.microsoft.com/office/drawing/2014/main" val="903619760"/>
                    </a:ext>
                  </a:extLst>
                </a:gridCol>
                <a:gridCol w="1534885">
                  <a:extLst>
                    <a:ext uri="{9D8B030D-6E8A-4147-A177-3AD203B41FA5}">
                      <a16:colId xmlns:a16="http://schemas.microsoft.com/office/drawing/2014/main" val="3612419408"/>
                    </a:ext>
                  </a:extLst>
                </a:gridCol>
                <a:gridCol w="1621972">
                  <a:extLst>
                    <a:ext uri="{9D8B030D-6E8A-4147-A177-3AD203B41FA5}">
                      <a16:colId xmlns:a16="http://schemas.microsoft.com/office/drawing/2014/main" val="608437294"/>
                    </a:ext>
                  </a:extLst>
                </a:gridCol>
                <a:gridCol w="1436914">
                  <a:extLst>
                    <a:ext uri="{9D8B030D-6E8A-4147-A177-3AD203B41FA5}">
                      <a16:colId xmlns:a16="http://schemas.microsoft.com/office/drawing/2014/main" val="2564913291"/>
                    </a:ext>
                  </a:extLst>
                </a:gridCol>
                <a:gridCol w="1268767">
                  <a:extLst>
                    <a:ext uri="{9D8B030D-6E8A-4147-A177-3AD203B41FA5}">
                      <a16:colId xmlns:a16="http://schemas.microsoft.com/office/drawing/2014/main" val="2888560495"/>
                    </a:ext>
                  </a:extLst>
                </a:gridCol>
              </a:tblGrid>
              <a:tr h="10873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e-DE" sz="1100" dirty="0">
                        <a:effectLst/>
                        <a:latin typeface="Arial"/>
                        <a:cs typeface="Arial"/>
                      </a:endParaRPr>
                    </a:p>
                    <a:p>
                      <a:pPr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de-DE" sz="1100" dirty="0">
                        <a:effectLst/>
                        <a:latin typeface="Arial"/>
                        <a:cs typeface="Arial"/>
                      </a:endParaRPr>
                    </a:p>
                    <a:p>
                      <a:pPr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de-DE" sz="1100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e-DE" sz="1600" dirty="0">
                        <a:effectLst/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100" dirty="0">
                          <a:effectLst/>
                          <a:latin typeface="Arial"/>
                          <a:cs typeface="Arial"/>
                        </a:rPr>
                        <a:t>APERO</a:t>
                      </a:r>
                    </a:p>
                    <a:p>
                      <a:pPr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1100" dirty="0">
                          <a:effectLst/>
                          <a:latin typeface="Arial"/>
                          <a:cs typeface="Arial"/>
                        </a:rPr>
                        <a:t>FEEDBACK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e-DE" sz="1600" dirty="0">
                        <a:effectLst/>
                        <a:latin typeface="Arial"/>
                        <a:cs typeface="Arial"/>
                      </a:endParaRPr>
                    </a:p>
                    <a:p>
                      <a:pPr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1100" b="1" dirty="0">
                          <a:effectLst/>
                          <a:latin typeface="Arial"/>
                          <a:cs typeface="Arial"/>
                        </a:rPr>
                        <a:t>DEUTSCH ALS ZWEITSPRACHE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e-DE" sz="1600" dirty="0">
                        <a:effectLst/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100" dirty="0">
                          <a:effectLst/>
                          <a:latin typeface="Arial"/>
                          <a:cs typeface="Arial"/>
                        </a:rPr>
                        <a:t>LOGOPÄDIE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e-DE" sz="1600">
                        <a:effectLst/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100">
                          <a:effectLst/>
                          <a:latin typeface="Arial"/>
                          <a:cs typeface="Arial"/>
                        </a:rPr>
                        <a:t>KINDERGARTEN-LEITUNG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e-DE" sz="1600">
                        <a:effectLst/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100">
                          <a:effectLst/>
                          <a:latin typeface="Arial"/>
                          <a:cs typeface="Arial"/>
                        </a:rPr>
                        <a:t>APERO </a:t>
                      </a:r>
                    </a:p>
                    <a:p>
                      <a:pPr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1100">
                          <a:effectLst/>
                          <a:latin typeface="Arial"/>
                          <a:cs typeface="Arial"/>
                        </a:rPr>
                        <a:t>FEEDBACK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4202266"/>
                  </a:ext>
                </a:extLst>
              </a:tr>
              <a:tr h="18151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e-DE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CH" sz="1400" b="1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WALD UND BEWEGUNGS-KINDERGARTEN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e-CH" sz="1400" b="1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e-DE" sz="1100" dirty="0">
                        <a:effectLst/>
                        <a:latin typeface="Arial"/>
                        <a:cs typeface="Arial"/>
                      </a:endParaRPr>
                    </a:p>
                    <a:p>
                      <a:pPr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1400" b="1" dirty="0">
                          <a:effectLst/>
                          <a:latin typeface="Arial"/>
                          <a:cs typeface="Arial"/>
                        </a:rPr>
                        <a:t>B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10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KLASSENLEHR-PERSON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e-DE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b="1" dirty="0">
                          <a:effectLst/>
                          <a:latin typeface="Arial"/>
                          <a:cs typeface="Arial"/>
                        </a:rPr>
                        <a:t>C</a:t>
                      </a:r>
                    </a:p>
                    <a:p>
                      <a:pPr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1100" b="1" dirty="0">
                          <a:effectLst/>
                          <a:latin typeface="Arial"/>
                          <a:cs typeface="Arial"/>
                        </a:rPr>
                        <a:t>KLASSEN-LEHRPERSON</a:t>
                      </a:r>
                      <a:endParaRPr lang="de-DE" b="1" dirty="0"/>
                    </a:p>
                    <a:p>
                      <a:pPr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1100" b="1" dirty="0">
                          <a:effectLst/>
                          <a:latin typeface="Arial"/>
                          <a:cs typeface="Arial"/>
                        </a:rPr>
                        <a:t>SCHULSOZIAL-ARBEIT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e-DE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b="1" dirty="0">
                          <a:effectLst/>
                          <a:latin typeface="Arial"/>
                          <a:cs typeface="Arial"/>
                        </a:rPr>
                        <a:t>D</a:t>
                      </a:r>
                    </a:p>
                    <a:p>
                      <a:pPr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1100" b="1" dirty="0">
                          <a:effectLst/>
                          <a:latin typeface="Arial"/>
                          <a:cs typeface="Arial"/>
                        </a:rPr>
                        <a:t>KLASSEN-LEHRPERSON</a:t>
                      </a:r>
                    </a:p>
                    <a:p>
                      <a:pPr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1100" b="1" dirty="0">
                          <a:effectLst/>
                          <a:latin typeface="Arial"/>
                          <a:cs typeface="Arial"/>
                        </a:rPr>
                        <a:t>TAGESSTRUKTUREN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e-DE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1400" b="1" dirty="0">
                          <a:effectLst/>
                          <a:latin typeface="Arial"/>
                          <a:cs typeface="Arial"/>
                        </a:rPr>
                        <a:t>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100" b="1" dirty="0">
                          <a:effectLst/>
                          <a:latin typeface="Arial"/>
                          <a:cs typeface="Arial"/>
                        </a:rPr>
                        <a:t>SCHULISCHE HEILPÄDAGOGIK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e-DE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b="1" dirty="0">
                          <a:effectLst/>
                          <a:latin typeface="Arial"/>
                          <a:cs typeface="Arial"/>
                        </a:rPr>
                        <a:t>F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990252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D1E37CA2-CB8A-6852-5A7E-6B5093B895D1}"/>
              </a:ext>
            </a:extLst>
          </p:cNvPr>
          <p:cNvSpPr txBox="1"/>
          <p:nvPr/>
        </p:nvSpPr>
        <p:spPr>
          <a:xfrm rot="-5400000">
            <a:off x="522271" y="3520633"/>
            <a:ext cx="106166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sz="1400">
                <a:ea typeface="Calibri"/>
                <a:cs typeface="Calibri"/>
              </a:rPr>
              <a:t>Garderoben</a:t>
            </a:r>
            <a:endParaRPr lang="de-DE" sz="140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952A8E0-4507-60C1-AF8D-9708446525F0}"/>
              </a:ext>
            </a:extLst>
          </p:cNvPr>
          <p:cNvSpPr txBox="1"/>
          <p:nvPr/>
        </p:nvSpPr>
        <p:spPr>
          <a:xfrm rot="16200000">
            <a:off x="449495" y="4959015"/>
            <a:ext cx="122433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sz="1400">
                <a:ea typeface="Calibri"/>
                <a:cs typeface="Calibri"/>
              </a:rPr>
              <a:t>Klassenräume</a:t>
            </a:r>
            <a:endParaRPr lang="de-DE" sz="1400"/>
          </a:p>
        </p:txBody>
      </p:sp>
    </p:spTree>
    <p:extLst>
      <p:ext uri="{BB962C8B-B14F-4D97-AF65-F5344CB8AC3E}">
        <p14:creationId xmlns:p14="http://schemas.microsoft.com/office/powerpoint/2010/main" val="5282221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A19BA6-8663-5DCF-0DA8-F25790651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7186"/>
            <a:ext cx="10515600" cy="1958636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 algn="ctr" rtl="0" fontAlgn="base">
              <a:lnSpc>
                <a:spcPct val="100000"/>
              </a:lnSpc>
              <a:buNone/>
            </a:pPr>
            <a:r>
              <a:rPr lang="de-CH" sz="3600" b="1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Von Herzen wünschen wir Ihrem Kind einen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​</a:t>
            </a:r>
          </a:p>
          <a:p>
            <a:pPr marL="0" indent="0" algn="ctr" fontAlgn="base">
              <a:lnSpc>
                <a:spcPct val="100000"/>
              </a:lnSpc>
              <a:buNone/>
            </a:pPr>
            <a:r>
              <a:rPr lang="de-CH" sz="3600" b="1" dirty="0">
                <a:solidFill>
                  <a:srgbClr val="000000"/>
                </a:solidFill>
                <a:latin typeface="Arial"/>
                <a:cs typeface="Arial"/>
              </a:rPr>
              <a:t> positiven </a:t>
            </a:r>
            <a:r>
              <a:rPr lang="de-CH" sz="3600" b="1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Kindergartenstart und eine </a:t>
            </a:r>
            <a:r>
              <a:rPr lang="de-CH" sz="3600" b="1" dirty="0">
                <a:solidFill>
                  <a:srgbClr val="000000"/>
                </a:solidFill>
                <a:latin typeface="Arial"/>
                <a:cs typeface="Arial"/>
              </a:rPr>
              <a:t>lehrreiche</a:t>
            </a:r>
          </a:p>
          <a:p>
            <a:pPr marL="0" indent="0" algn="ctr" rtl="0" fontAlgn="base">
              <a:lnSpc>
                <a:spcPct val="100000"/>
              </a:lnSpc>
              <a:buNone/>
            </a:pPr>
            <a:r>
              <a:rPr lang="de-CH" sz="3600" b="1" dirty="0">
                <a:solidFill>
                  <a:srgbClr val="000000"/>
                </a:solidFill>
                <a:latin typeface="Arial"/>
                <a:cs typeface="Arial"/>
              </a:rPr>
              <a:t> Zeit an der Schule Oftringen.</a:t>
            </a:r>
            <a:endParaRPr lang="de-CH" sz="3600" b="0" i="0" dirty="0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pPr marL="0" indent="0" algn="l" rtl="0" fontAlgn="base">
              <a:buNone/>
            </a:pPr>
            <a:endParaRPr lang="de-CH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264795" indent="-264795"/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8E1196D-C05D-575E-A815-2A3BD1BEF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9FCB-66AB-4EF5-9560-288D950A99E8}" type="slidenum">
              <a:rPr lang="de-CH" smtClean="0"/>
              <a:t>34</a:t>
            </a:fld>
            <a:endParaRPr lang="de-CH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2E13B32-F21E-E2E3-9002-E17E8D81B316}"/>
              </a:ext>
            </a:extLst>
          </p:cNvPr>
          <p:cNvSpPr txBox="1"/>
          <p:nvPr/>
        </p:nvSpPr>
        <p:spPr>
          <a:xfrm>
            <a:off x="4928810" y="3495822"/>
            <a:ext cx="313186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>
                <a:cs typeface="Calibri"/>
              </a:rPr>
              <a:t>Präsentation online auf</a:t>
            </a:r>
          </a:p>
          <a:p>
            <a:r>
              <a:rPr lang="de-DE">
                <a:cs typeface="Calibri"/>
              </a:rPr>
              <a:t>www.schule-oftringen.ch</a:t>
            </a:r>
          </a:p>
        </p:txBody>
      </p:sp>
    </p:spTree>
    <p:extLst>
      <p:ext uri="{BB962C8B-B14F-4D97-AF65-F5344CB8AC3E}">
        <p14:creationId xmlns:p14="http://schemas.microsoft.com/office/powerpoint/2010/main" val="850626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631ADF-2E0D-A354-ADB9-41F22BE49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/>
              <a:t>Volksschule Aargau: Übersicht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5B1B2D4-F59E-05A3-2C8C-4E616D5EF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9FCB-66AB-4EF5-9560-288D950A99E8}" type="slidenum">
              <a:rPr lang="de-CH" smtClean="0"/>
              <a:t>4</a:t>
            </a:fld>
            <a:endParaRPr lang="de-CH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3787136-2B34-6C80-FA8B-59494EA278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15" y="1188450"/>
            <a:ext cx="6649754" cy="488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A031D99-2C63-4214-82AE-2A5B888A51F3}"/>
              </a:ext>
            </a:extLst>
          </p:cNvPr>
          <p:cNvSpPr txBox="1"/>
          <p:nvPr/>
        </p:nvSpPr>
        <p:spPr>
          <a:xfrm>
            <a:off x="7690900" y="1295573"/>
            <a:ext cx="36227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de-CH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Dauer Oberstufe, KK</a:t>
            </a: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de-CH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 Jahre</a:t>
            </a: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de-CH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Abschluss obligatorische Schule</a:t>
            </a: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AF8FD4C-E507-E913-E17F-426443AF09F9}"/>
              </a:ext>
            </a:extLst>
          </p:cNvPr>
          <p:cNvSpPr txBox="1"/>
          <p:nvPr/>
        </p:nvSpPr>
        <p:spPr>
          <a:xfrm>
            <a:off x="7690900" y="3131453"/>
            <a:ext cx="43376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de-CH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Dauer Primarschule, KK (Kleinklasse) 6 Jahre, </a:t>
            </a: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de-CH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Übertritt in die Oberstufe</a:t>
            </a: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de-CH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de-CH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de-CH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Dauer EK (Einschulungsklasse) </a:t>
            </a: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de-CH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 Jahre, Übertritt in die 2. Primar</a:t>
            </a: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64A36F5-7F21-EFB2-2F2F-E856437269B1}"/>
              </a:ext>
            </a:extLst>
          </p:cNvPr>
          <p:cNvSpPr txBox="1"/>
          <p:nvPr/>
        </p:nvSpPr>
        <p:spPr>
          <a:xfrm>
            <a:off x="7690900" y="5151998"/>
            <a:ext cx="41704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Dauer Kindergarten 2 Jahre, Übertritt in die EK, KK oder 1. Klasse Primar</a:t>
            </a:r>
            <a:r>
              <a:rPr lang="de-DE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92472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4499CE-0B0C-6703-8B05-A7B50A8AA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06" y="438133"/>
            <a:ext cx="8086358" cy="509518"/>
          </a:xfrm>
        </p:spPr>
        <p:txBody>
          <a:bodyPr>
            <a:normAutofit fontScale="90000"/>
          </a:bodyPr>
          <a:lstStyle/>
          <a:p>
            <a:r>
              <a:rPr lang="de-CH"/>
              <a:t>Aargauer Lehrplan 21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3FA9F7C-9D47-7136-57E8-75970DB04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003" y="1801489"/>
            <a:ext cx="10515600" cy="3701022"/>
          </a:xfrm>
        </p:spPr>
        <p:txBody>
          <a:bodyPr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de-CH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Der Kindergarten ist offizieller Teil der Aargauer Volksschule. Er gehört im Lehrplan 21 dem Zyklus 1 an. </a:t>
            </a:r>
            <a:r>
              <a:rPr lang="de-CH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marL="0" indent="0" algn="l" rtl="0" fontAlgn="base">
              <a:buNone/>
            </a:pPr>
            <a:endParaRPr lang="de-CH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de-CH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Detaillierte Informationen zum</a:t>
            </a:r>
            <a:r>
              <a:rPr lang="de-CH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Aargauer Lehrplan </a:t>
            </a:r>
            <a:r>
              <a:rPr lang="de-CH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finden Sie im Internet unter: </a:t>
            </a:r>
            <a:r>
              <a:rPr lang="de-CH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ag.lehrplan.ch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u="none" strike="noStrike">
              <a:solidFill>
                <a:srgbClr val="000000"/>
              </a:solidFill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de-CH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Die darin aufgeführten Broschüren «Grundlagen» und «Überblick» vermitteln eine gute Übersicht.</a:t>
            </a: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FF53287-1BB8-C3F9-F750-E3134A87B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9FCB-66AB-4EF5-9560-288D950A99E8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7938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ADAC6E-516D-AF7C-C626-CBC801E4D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/>
              <a:t>Stundenplan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22D67F-2E08-CC76-D58A-1BFDC614E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 fontAlgn="base">
              <a:buNone/>
            </a:pPr>
            <a:r>
              <a:rPr lang="de-CH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Eine Kindergartenklasse wird gemischt geführt, d.h. es hat vierjährige bis sechsjährige Kinder in einer Klasse.</a:t>
            </a: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de-CH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 algn="l" rtl="0" fontAlgn="base">
              <a:buNone/>
            </a:pPr>
            <a:r>
              <a:rPr lang="de-CH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Kindergartenjahr:</a:t>
            </a: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indent="0" algn="l" rtl="0" fontAlgn="base">
              <a:buNone/>
            </a:pPr>
            <a:r>
              <a:rPr lang="de-CH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Fünf Halbtage: Vier Vormittage zusammen mit den «Grossen» und einen Nachmittag alleine</a:t>
            </a: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de-CH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 algn="l" rtl="0" fontAlgn="base">
              <a:buNone/>
            </a:pPr>
            <a:r>
              <a:rPr lang="de-CH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Kindergartenjahr:</a:t>
            </a: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indent="0" algn="l" rtl="0" fontAlgn="base">
              <a:buNone/>
            </a:pPr>
            <a:r>
              <a:rPr lang="de-CH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Sechs Halbtage: Vier Vormittage zusammen mit den «Kleinen», einen Vormittag und einen Nachmittag alleine</a:t>
            </a: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7E812D3-ABAA-1521-BCA3-4039D3AF0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9FCB-66AB-4EF5-9560-288D950A99E8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35762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22CD32-BD7A-7D30-E042-43B13A819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Stundenplan Zeiten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D3319A7-A8F8-A2C3-5D34-81DA79597B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CH" b="1" dirty="0">
                <a:latin typeface="Arial"/>
                <a:cs typeface="Arial"/>
              </a:rPr>
              <a:t>Morgen</a:t>
            </a:r>
          </a:p>
          <a:p>
            <a:pPr marL="0" indent="0">
              <a:buNone/>
            </a:pPr>
            <a:r>
              <a:rPr lang="de-CH" dirty="0">
                <a:latin typeface="Arial"/>
                <a:cs typeface="Arial"/>
              </a:rPr>
              <a:t>Empfang: 8.15 Uhr – 8.30 Uhr</a:t>
            </a:r>
          </a:p>
          <a:p>
            <a:pPr marL="0" indent="0">
              <a:buNone/>
            </a:pPr>
            <a:r>
              <a:rPr lang="de-CH" dirty="0">
                <a:latin typeface="Arial"/>
                <a:cs typeface="Arial"/>
              </a:rPr>
              <a:t>Unterrichtszeit: 8.30 Uhr – 11.50 Uhr</a:t>
            </a:r>
          </a:p>
          <a:p>
            <a:pPr marL="0" indent="0">
              <a:buNone/>
            </a:pPr>
            <a:r>
              <a:rPr lang="de-CH" dirty="0">
                <a:latin typeface="Arial"/>
                <a:cs typeface="Arial"/>
              </a:rPr>
              <a:t>Verabschiedung: 11.50 Uhr – 12.00 Uhr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CH" b="1" dirty="0">
                <a:latin typeface="Arial"/>
                <a:cs typeface="Arial"/>
              </a:rPr>
              <a:t>Nachmittag </a:t>
            </a:r>
            <a:r>
              <a:rPr lang="de-CH" dirty="0">
                <a:latin typeface="Arial"/>
                <a:cs typeface="Arial"/>
              </a:rPr>
              <a:t>(Montag, Dienstag, oder Donnerstag)</a:t>
            </a:r>
            <a:endParaRPr lang="de-CH" b="1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de-CH" dirty="0">
                <a:latin typeface="Arial"/>
                <a:cs typeface="Arial"/>
              </a:rPr>
              <a:t>Empfang: 13.20 Uhr – 13.35 Uhr</a:t>
            </a:r>
          </a:p>
          <a:p>
            <a:pPr marL="0" indent="0">
              <a:buNone/>
            </a:pPr>
            <a:r>
              <a:rPr lang="de-CH" dirty="0">
                <a:latin typeface="Arial"/>
                <a:cs typeface="Arial"/>
              </a:rPr>
              <a:t>Unterrichtszeit: 13.35 Uhr – 15.05 Uhr</a:t>
            </a:r>
          </a:p>
          <a:p>
            <a:pPr marL="0" indent="0">
              <a:buNone/>
            </a:pPr>
            <a:r>
              <a:rPr lang="de-CH" dirty="0">
                <a:latin typeface="Arial"/>
                <a:cs typeface="Arial"/>
              </a:rPr>
              <a:t>Verabschiedung: 15.05 Uhr – 15.15 Uhr</a:t>
            </a:r>
          </a:p>
          <a:p>
            <a:pPr marL="0" indent="0">
              <a:buNone/>
            </a:pP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57E0792-050F-4F9F-E943-80AE2B4E1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9FCB-66AB-4EF5-9560-288D950A99E8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52310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636FE5-CCBE-ADBD-97F2-E240D4ECD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>
                <a:latin typeface="Arial"/>
                <a:cs typeface="Arial"/>
              </a:rPr>
              <a:t>Standorte</a:t>
            </a:r>
            <a:endParaRPr lang="de-DE"/>
          </a:p>
        </p:txBody>
      </p:sp>
      <p:pic>
        <p:nvPicPr>
          <p:cNvPr id="5" name="Grafik 5" descr="Ein Bild, das Karte enthält.&#10;&#10;Beschreibung automatisch generiert.">
            <a:extLst>
              <a:ext uri="{FF2B5EF4-FFF2-40B4-BE49-F238E27FC236}">
                <a16:creationId xmlns:a16="http://schemas.microsoft.com/office/drawing/2014/main" id="{155D2F44-D3C7-D1D8-7764-551A2A157A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783" y="1165531"/>
            <a:ext cx="7847416" cy="5485884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F36680B-2217-4453-8594-23ED66AA9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9FCB-66AB-4EF5-9560-288D950A99E8}" type="slidenum">
              <a:rPr lang="de-CH" smtClean="0"/>
              <a:t>8</a:t>
            </a:fld>
            <a:endParaRPr lang="de-CH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A5DE8AC-EBFD-5C5F-C206-66E7D5F79574}"/>
              </a:ext>
            </a:extLst>
          </p:cNvPr>
          <p:cNvSpPr txBox="1"/>
          <p:nvPr/>
        </p:nvSpPr>
        <p:spPr>
          <a:xfrm>
            <a:off x="2009955" y="2313728"/>
            <a:ext cx="511628" cy="3186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sz="1400">
                <a:cs typeface="Calibri"/>
              </a:rPr>
              <a:t>Dorf</a:t>
            </a:r>
            <a:endParaRPr lang="de-DE" sz="140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7B65441-C342-5C3C-7A96-79B71669B852}"/>
              </a:ext>
            </a:extLst>
          </p:cNvPr>
          <p:cNvSpPr txBox="1"/>
          <p:nvPr/>
        </p:nvSpPr>
        <p:spPr>
          <a:xfrm>
            <a:off x="2094987" y="2879579"/>
            <a:ext cx="957942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sz="1400">
                <a:cs typeface="Calibri"/>
              </a:rPr>
              <a:t>Sandacker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DCE59A6-993F-FB70-B64A-CFF5F99933C4}"/>
              </a:ext>
            </a:extLst>
          </p:cNvPr>
          <p:cNvSpPr txBox="1"/>
          <p:nvPr/>
        </p:nvSpPr>
        <p:spPr>
          <a:xfrm>
            <a:off x="3939396" y="2937088"/>
            <a:ext cx="892627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sz="1400">
                <a:cs typeface="Calibri"/>
              </a:rPr>
              <a:t>Oberfeld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521DD19-0D25-8CF8-DA10-856FFC0675C1}"/>
              </a:ext>
            </a:extLst>
          </p:cNvPr>
          <p:cNvSpPr txBox="1"/>
          <p:nvPr/>
        </p:nvSpPr>
        <p:spPr>
          <a:xfrm>
            <a:off x="6610708" y="1802921"/>
            <a:ext cx="1569183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400">
                <a:cs typeface="Calibri"/>
              </a:rPr>
              <a:t>Waldkindergarten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B4E8B12-CA5F-333D-1782-1DAA1BA9F15D}"/>
              </a:ext>
            </a:extLst>
          </p:cNvPr>
          <p:cNvSpPr txBox="1"/>
          <p:nvPr/>
        </p:nvSpPr>
        <p:spPr>
          <a:xfrm>
            <a:off x="2949207" y="5244654"/>
            <a:ext cx="1077684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sz="1400">
                <a:cs typeface="Calibri"/>
              </a:rPr>
              <a:t>Lerchenfeld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4B7196C-EABA-1A86-062D-2EB5A493ED05}"/>
              </a:ext>
            </a:extLst>
          </p:cNvPr>
          <p:cNvSpPr txBox="1"/>
          <p:nvPr/>
        </p:nvSpPr>
        <p:spPr>
          <a:xfrm>
            <a:off x="6194381" y="4869405"/>
            <a:ext cx="1251857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sz="1400" err="1">
                <a:cs typeface="Calibri"/>
              </a:rPr>
              <a:t>Küngoldingen</a:t>
            </a:r>
            <a:endParaRPr lang="de-DE" sz="1400">
              <a:cs typeface="Calibri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1727D6E-93E8-1F3C-1428-1E233EFAB8E3}"/>
              </a:ext>
            </a:extLst>
          </p:cNvPr>
          <p:cNvSpPr txBox="1"/>
          <p:nvPr/>
        </p:nvSpPr>
        <p:spPr>
          <a:xfrm>
            <a:off x="6130917" y="6041981"/>
            <a:ext cx="957942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sz="1400">
                <a:cs typeface="Calibri"/>
              </a:rPr>
              <a:t>Sonnmatt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A7CEA48-845C-3D0E-1B58-C22BD18042A6}"/>
              </a:ext>
            </a:extLst>
          </p:cNvPr>
          <p:cNvSpPr txBox="1"/>
          <p:nvPr/>
        </p:nvSpPr>
        <p:spPr>
          <a:xfrm>
            <a:off x="2949207" y="2110698"/>
            <a:ext cx="81383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1400" dirty="0"/>
              <a:t>SH Dorf</a:t>
            </a:r>
          </a:p>
        </p:txBody>
      </p:sp>
    </p:spTree>
    <p:extLst>
      <p:ext uri="{BB962C8B-B14F-4D97-AF65-F5344CB8AC3E}">
        <p14:creationId xmlns:p14="http://schemas.microsoft.com/office/powerpoint/2010/main" val="1951889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27B9A6-3B80-A109-A20F-09ECBCB18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/>
              <a:t>Einteilung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CF126E-C0A9-57AA-F873-100933EA5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lvl="1" indent="0" fontAlgn="base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3000">
                <a:solidFill>
                  <a:srgbClr val="000000"/>
                </a:solidFill>
                <a:latin typeface="Arial"/>
                <a:cs typeface="Arial"/>
              </a:rPr>
              <a:t>​</a:t>
            </a:r>
            <a:r>
              <a:rPr lang="de-CH" sz="3000" b="1">
                <a:solidFill>
                  <a:srgbClr val="000000"/>
                </a:solidFill>
                <a:latin typeface="Arial"/>
                <a:cs typeface="Arial"/>
              </a:rPr>
              <a:t>Standorteinteilung </a:t>
            </a:r>
            <a:r>
              <a:rPr lang="de-CH">
                <a:solidFill>
                  <a:srgbClr val="000000"/>
                </a:solidFill>
                <a:latin typeface="Arial"/>
                <a:cs typeface="Arial"/>
              </a:rPr>
              <a:t>(ausgewogene Gruppenzusammensetzung hat Priorität)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​</a:t>
            </a:r>
            <a:endParaRPr lang="en-US" sz="3000"/>
          </a:p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err="1">
                <a:solidFill>
                  <a:srgbClr val="000000"/>
                </a:solidFill>
                <a:latin typeface="Arial"/>
                <a:cs typeface="Arial"/>
              </a:rPr>
              <a:t>Einteilung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000000"/>
                </a:solidFill>
                <a:latin typeface="Arial"/>
                <a:cs typeface="Arial"/>
              </a:rPr>
              <a:t>erfolgt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000000"/>
                </a:solidFill>
                <a:latin typeface="Arial"/>
                <a:cs typeface="Arial"/>
              </a:rPr>
              <a:t>durch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 Co-</a:t>
            </a:r>
            <a:r>
              <a:rPr lang="en-US" err="1">
                <a:solidFill>
                  <a:srgbClr val="000000"/>
                </a:solidFill>
                <a:latin typeface="Arial"/>
                <a:cs typeface="Arial"/>
              </a:rPr>
              <a:t>Leitung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 Kindergarten, </a:t>
            </a:r>
            <a:r>
              <a:rPr lang="en-US" err="1">
                <a:solidFill>
                  <a:srgbClr val="000000"/>
                </a:solidFill>
                <a:latin typeface="Arial"/>
                <a:cs typeface="Arial"/>
              </a:rPr>
              <a:t>Verabschiedung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000000"/>
                </a:solidFill>
                <a:latin typeface="Arial"/>
                <a:cs typeface="Arial"/>
              </a:rPr>
              <a:t>durch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000000"/>
                </a:solidFill>
                <a:latin typeface="Arial"/>
                <a:cs typeface="Arial"/>
              </a:rPr>
              <a:t>Gesamtschulleiter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pPr marL="264795" lvl="1" indent="-264795" fontAlgn="base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CH" sz="3000">
                <a:solidFill>
                  <a:srgbClr val="000000"/>
                </a:solidFill>
                <a:latin typeface="Arial"/>
                <a:cs typeface="Arial"/>
              </a:rPr>
              <a:t>1. Anzahl Kinder pro Abteilung / pro Jahrgang</a:t>
            </a:r>
            <a:r>
              <a:rPr lang="en-US" sz="3000">
                <a:solidFill>
                  <a:srgbClr val="000000"/>
                </a:solidFill>
                <a:latin typeface="Arial"/>
                <a:cs typeface="Arial"/>
              </a:rPr>
              <a:t>​</a:t>
            </a:r>
            <a:endParaRPr lang="en-US" sz="3000"/>
          </a:p>
          <a:p>
            <a:pPr marL="264795" lvl="1" indent="-264795" fontAlgn="base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CH" sz="3000">
                <a:solidFill>
                  <a:srgbClr val="000000"/>
                </a:solidFill>
                <a:latin typeface="Arial"/>
                <a:cs typeface="Arial"/>
              </a:rPr>
              <a:t>2. Wohnort (Strasse, Quartier)</a:t>
            </a:r>
          </a:p>
          <a:p>
            <a:pPr marL="264795" lvl="1" indent="-264795" fontAlgn="base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CH" sz="3000">
                <a:solidFill>
                  <a:srgbClr val="000000"/>
                </a:solidFill>
                <a:latin typeface="Arial"/>
                <a:cs typeface="Arial"/>
              </a:rPr>
              <a:t>3. Geschwister (auf Wunsch gleicher Standort, </a:t>
            </a:r>
            <a:r>
              <a:rPr lang="de-CH" sz="3000" b="1">
                <a:solidFill>
                  <a:srgbClr val="000000"/>
                </a:solidFill>
                <a:latin typeface="Arial"/>
                <a:cs typeface="Arial"/>
              </a:rPr>
              <a:t>bitte auf Anmeldung vermerken</a:t>
            </a:r>
            <a:r>
              <a:rPr lang="de-CH" sz="3000">
                <a:solidFill>
                  <a:srgbClr val="000000"/>
                </a:solidFill>
                <a:latin typeface="Arial"/>
                <a:cs typeface="Arial"/>
              </a:rPr>
              <a:t>)</a:t>
            </a:r>
            <a:endParaRPr lang="en-US" sz="300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 indent="0" fontAlgn="base">
              <a:lnSpc>
                <a:spcPct val="100000"/>
              </a:lnSpc>
              <a:spcBef>
                <a:spcPts val="1000"/>
              </a:spcBef>
              <a:buNone/>
            </a:pPr>
            <a:endParaRPr lang="de-CH" sz="300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 indent="0" fontAlgn="base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3000" b="1" err="1">
                <a:solidFill>
                  <a:srgbClr val="000000"/>
                </a:solidFill>
                <a:latin typeface="Arial"/>
                <a:cs typeface="Arial"/>
              </a:rPr>
              <a:t>Klasseneinteilung</a:t>
            </a:r>
            <a:endParaRPr lang="en-US" sz="3000">
              <a:solidFill>
                <a:srgbClr val="000000"/>
              </a:solidFill>
              <a:latin typeface="Arial"/>
              <a:cs typeface="Arial"/>
            </a:endParaRPr>
          </a:p>
          <a:p>
            <a:pPr marL="264795" lvl="1" indent="-264795" fontAlgn="base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cs typeface="Arial"/>
              </a:rPr>
              <a:t>4. </a:t>
            </a:r>
            <a:r>
              <a:rPr lang="en-US" sz="3000" err="1">
                <a:solidFill>
                  <a:srgbClr val="000000"/>
                </a:solidFill>
                <a:latin typeface="Arial"/>
                <a:cs typeface="Arial"/>
              </a:rPr>
              <a:t>Förderbedarf</a:t>
            </a:r>
            <a:endParaRPr lang="en-US" sz="3000">
              <a:solidFill>
                <a:srgbClr val="000000"/>
              </a:solidFill>
              <a:latin typeface="Arial"/>
              <a:cs typeface="Arial"/>
            </a:endParaRPr>
          </a:p>
          <a:p>
            <a:pPr marL="264795" lvl="1" indent="-264795" fontAlgn="base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cs typeface="Arial"/>
              </a:rPr>
              <a:t>5. </a:t>
            </a:r>
            <a:r>
              <a:rPr lang="en-US" sz="3000" err="1">
                <a:solidFill>
                  <a:srgbClr val="000000"/>
                </a:solidFill>
                <a:latin typeface="Arial"/>
                <a:cs typeface="Arial"/>
              </a:rPr>
              <a:t>Geschlecht</a:t>
            </a:r>
            <a:endParaRPr lang="en-US" sz="3000">
              <a:solidFill>
                <a:srgbClr val="000000"/>
              </a:solidFill>
              <a:latin typeface="Arial"/>
              <a:cs typeface="Arial"/>
            </a:endParaRPr>
          </a:p>
          <a:p>
            <a:pPr marL="264795" lvl="1" indent="-264795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3000">
              <a:latin typeface="Arial"/>
              <a:cs typeface="Arial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en-US" sz="3000">
                <a:latin typeface="Arial"/>
                <a:cs typeface="Arial"/>
              </a:rPr>
              <a:t>Aus </a:t>
            </a:r>
            <a:r>
              <a:rPr lang="en-US" sz="3000" err="1">
                <a:latin typeface="Arial"/>
                <a:cs typeface="Arial"/>
              </a:rPr>
              <a:t>organisatorischen</a:t>
            </a:r>
            <a:r>
              <a:rPr lang="en-US" sz="3000">
                <a:latin typeface="Arial"/>
                <a:cs typeface="Arial"/>
              </a:rPr>
              <a:t> </a:t>
            </a:r>
            <a:r>
              <a:rPr lang="en-US" sz="3000" err="1">
                <a:latin typeface="Arial"/>
                <a:cs typeface="Arial"/>
              </a:rPr>
              <a:t>Gründen</a:t>
            </a:r>
            <a:r>
              <a:rPr lang="en-US" sz="3000">
                <a:latin typeface="Arial"/>
                <a:cs typeface="Arial"/>
              </a:rPr>
              <a:t> </a:t>
            </a:r>
            <a:r>
              <a:rPr lang="en-US" sz="3000" err="1">
                <a:latin typeface="Arial"/>
                <a:cs typeface="Arial"/>
              </a:rPr>
              <a:t>kann</a:t>
            </a:r>
            <a:r>
              <a:rPr lang="en-US" sz="3000">
                <a:latin typeface="Arial"/>
                <a:cs typeface="Arial"/>
              </a:rPr>
              <a:t> </a:t>
            </a:r>
            <a:r>
              <a:rPr lang="en-US" sz="3000" err="1">
                <a:latin typeface="Arial"/>
                <a:cs typeface="Arial"/>
              </a:rPr>
              <a:t>nicht</a:t>
            </a:r>
            <a:r>
              <a:rPr lang="en-US" sz="3000">
                <a:latin typeface="Arial"/>
                <a:cs typeface="Arial"/>
              </a:rPr>
              <a:t> </a:t>
            </a:r>
            <a:r>
              <a:rPr lang="en-US" sz="3000" err="1">
                <a:latin typeface="Arial"/>
                <a:cs typeface="Arial"/>
              </a:rPr>
              <a:t>garantiert</a:t>
            </a:r>
            <a:r>
              <a:rPr lang="en-US" sz="3000">
                <a:latin typeface="Arial"/>
                <a:cs typeface="Arial"/>
              </a:rPr>
              <a:t> </a:t>
            </a:r>
            <a:r>
              <a:rPr lang="en-US" sz="3000" err="1">
                <a:latin typeface="Arial"/>
                <a:cs typeface="Arial"/>
              </a:rPr>
              <a:t>werden</a:t>
            </a:r>
            <a:r>
              <a:rPr lang="en-US" sz="3000">
                <a:latin typeface="Arial"/>
                <a:cs typeface="Arial"/>
              </a:rPr>
              <a:t>, </a:t>
            </a:r>
            <a:r>
              <a:rPr lang="en-US" sz="3000" err="1">
                <a:latin typeface="Arial"/>
                <a:cs typeface="Arial"/>
              </a:rPr>
              <a:t>dass</a:t>
            </a:r>
            <a:r>
              <a:rPr lang="en-US" sz="3000">
                <a:latin typeface="Arial"/>
                <a:cs typeface="Arial"/>
              </a:rPr>
              <a:t> </a:t>
            </a:r>
            <a:r>
              <a:rPr lang="en-US" sz="3000" err="1">
                <a:latin typeface="Arial"/>
                <a:cs typeface="Arial"/>
              </a:rPr>
              <a:t>Ihr</a:t>
            </a:r>
            <a:r>
              <a:rPr lang="en-US" sz="3000">
                <a:latin typeface="Arial"/>
                <a:cs typeface="Arial"/>
              </a:rPr>
              <a:t> Kind den </a:t>
            </a:r>
            <a:r>
              <a:rPr lang="en-US" sz="3000" err="1">
                <a:latin typeface="Arial"/>
                <a:cs typeface="Arial"/>
              </a:rPr>
              <a:t>nächstgelegenen</a:t>
            </a:r>
            <a:r>
              <a:rPr lang="en-US" sz="3000">
                <a:latin typeface="Arial"/>
                <a:cs typeface="Arial"/>
              </a:rPr>
              <a:t>, </a:t>
            </a:r>
            <a:r>
              <a:rPr lang="en-US" sz="3000" err="1">
                <a:latin typeface="Arial"/>
                <a:cs typeface="Arial"/>
              </a:rPr>
              <a:t>bzw</a:t>
            </a:r>
            <a:r>
              <a:rPr lang="en-US" sz="3000">
                <a:latin typeface="Arial"/>
                <a:cs typeface="Arial"/>
              </a:rPr>
              <a:t>. Wunsch-Kindergarten, </a:t>
            </a:r>
            <a:r>
              <a:rPr lang="en-US" sz="3000" err="1">
                <a:latin typeface="Arial"/>
                <a:cs typeface="Arial"/>
              </a:rPr>
              <a:t>besuchen</a:t>
            </a:r>
            <a:r>
              <a:rPr lang="en-US" sz="3000">
                <a:latin typeface="Arial"/>
                <a:cs typeface="Arial"/>
              </a:rPr>
              <a:t> </a:t>
            </a:r>
            <a:r>
              <a:rPr lang="en-US" sz="3000" err="1">
                <a:latin typeface="Arial"/>
                <a:cs typeface="Arial"/>
              </a:rPr>
              <a:t>kann</a:t>
            </a:r>
            <a:r>
              <a:rPr lang="en-US" sz="3000">
                <a:latin typeface="Arial"/>
                <a:cs typeface="Arial"/>
              </a:rPr>
              <a:t>. Die </a:t>
            </a:r>
            <a:r>
              <a:rPr lang="en-US" sz="3000" err="1">
                <a:latin typeface="Arial"/>
                <a:cs typeface="Arial"/>
              </a:rPr>
              <a:t>gesetzlichen</a:t>
            </a:r>
            <a:r>
              <a:rPr lang="en-US" sz="3000">
                <a:latin typeface="Arial"/>
                <a:cs typeface="Arial"/>
              </a:rPr>
              <a:t> </a:t>
            </a:r>
            <a:r>
              <a:rPr lang="en-US" sz="3000" err="1">
                <a:latin typeface="Arial"/>
                <a:cs typeface="Arial"/>
              </a:rPr>
              <a:t>Vorgaben</a:t>
            </a:r>
            <a:r>
              <a:rPr lang="en-US" sz="3000">
                <a:latin typeface="Arial"/>
                <a:cs typeface="Arial"/>
              </a:rPr>
              <a:t> </a:t>
            </a:r>
            <a:r>
              <a:rPr lang="en-US" sz="3000" err="1">
                <a:latin typeface="Arial"/>
                <a:cs typeface="Arial"/>
              </a:rPr>
              <a:t>werden</a:t>
            </a:r>
            <a:r>
              <a:rPr lang="en-US" sz="3000">
                <a:latin typeface="Arial"/>
                <a:cs typeface="Arial"/>
              </a:rPr>
              <a:t> </a:t>
            </a:r>
            <a:r>
              <a:rPr lang="en-US" sz="3000" err="1">
                <a:latin typeface="Arial"/>
                <a:cs typeface="Arial"/>
              </a:rPr>
              <a:t>jedoch</a:t>
            </a:r>
            <a:r>
              <a:rPr lang="en-US" sz="3000">
                <a:latin typeface="Arial"/>
                <a:cs typeface="Arial"/>
              </a:rPr>
              <a:t> </a:t>
            </a:r>
            <a:r>
              <a:rPr lang="en-US" sz="3000" err="1">
                <a:latin typeface="Arial"/>
                <a:cs typeface="Arial"/>
              </a:rPr>
              <a:t>eingehalten</a:t>
            </a:r>
            <a:r>
              <a:rPr lang="en-US" sz="3000">
                <a:latin typeface="Arial"/>
                <a:cs typeface="Arial"/>
              </a:rPr>
              <a:t>.</a:t>
            </a:r>
            <a:endParaRPr lang="en-US" sz="3000"/>
          </a:p>
          <a:p>
            <a:pPr marL="264795" indent="-264795"/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338F8E5-9637-3FE7-92B3-E3F103C76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19FCB-66AB-4EF5-9560-288D950A99E8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1975663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52E4A4D8-AD76-4503-A937-AE6979E65F79}" vid="{76134721-6E22-4AD9-960F-DE2A3EEF5A16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C0CBD3C33FCFE4D8CECD1AF8E9F3043" ma:contentTypeVersion="15" ma:contentTypeDescription="Ein neues Dokument erstellen." ma:contentTypeScope="" ma:versionID="d3cdc61820f9aa24cecff08e4129a51e">
  <xsd:schema xmlns:xsd="http://www.w3.org/2001/XMLSchema" xmlns:xs="http://www.w3.org/2001/XMLSchema" xmlns:p="http://schemas.microsoft.com/office/2006/metadata/properties" xmlns:ns2="a8e4b94d-b42e-4782-8c52-103a4816fad4" xmlns:ns3="ae0153e9-af0e-433e-8529-86580d40cd10" targetNamespace="http://schemas.microsoft.com/office/2006/metadata/properties" ma:root="true" ma:fieldsID="677398fb8e10ab2bb1d742e10175ceb4" ns2:_="" ns3:_="">
    <xsd:import namespace="a8e4b94d-b42e-4782-8c52-103a4816fad4"/>
    <xsd:import namespace="ae0153e9-af0e-433e-8529-86580d40cd1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3:MediaServiceSearchPropertie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e4b94d-b42e-4782-8c52-103a4816fad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0b9e8087-99eb-47c3-b4b1-2376cbf88f46}" ma:internalName="TaxCatchAll" ma:showField="CatchAllData" ma:web="a8e4b94d-b42e-4782-8c52-103a4816fa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0153e9-af0e-433e-8529-86580d40cd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Bildmarkierungen" ma:readOnly="false" ma:fieldId="{5cf76f15-5ced-4ddc-b409-7134ff3c332f}" ma:taxonomyMulti="true" ma:sspId="4b60a836-71da-4bfa-97dd-27396cdf7f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e0153e9-af0e-433e-8529-86580d40cd10">
      <Terms xmlns="http://schemas.microsoft.com/office/infopath/2007/PartnerControls"/>
    </lcf76f155ced4ddcb4097134ff3c332f>
    <TaxCatchAll xmlns="a8e4b94d-b42e-4782-8c52-103a4816fad4" xsi:nil="true"/>
    <SharedWithUsers xmlns="a8e4b94d-b42e-4782-8c52-103a4816fad4">
      <UserInfo>
        <DisplayName>Leuenberger Lukas</DisplayName>
        <AccountId>16</AccountId>
        <AccountType/>
      </UserInfo>
      <UserInfo>
        <DisplayName>Hertl Linda</DisplayName>
        <AccountId>242</AccountId>
        <AccountType/>
      </UserInfo>
      <UserInfo>
        <DisplayName>Abgottspon Raabe Denise</DisplayName>
        <AccountId>59</AccountId>
        <AccountType/>
      </UserInfo>
      <UserInfo>
        <DisplayName>Marx Renée-Désirée</DisplayName>
        <AccountId>122</AccountId>
        <AccountType/>
      </UserInfo>
      <UserInfo>
        <DisplayName>Durgut Senay</DisplayName>
        <AccountId>272</AccountId>
        <AccountType/>
      </UserInfo>
      <UserInfo>
        <DisplayName>Pluess Vanja</DisplayName>
        <AccountId>21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B16F34FE-F090-43F7-85FA-899DFABBF98C}">
  <ds:schemaRefs>
    <ds:schemaRef ds:uri="a8e4b94d-b42e-4782-8c52-103a4816fad4"/>
    <ds:schemaRef ds:uri="ae0153e9-af0e-433e-8529-86580d40cd1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3B3AAD1-92FB-49DE-B0AF-5588502BEA4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95A4E3-0E8D-43F4-9FE6-555D7889D2B7}">
  <ds:schemaRefs>
    <ds:schemaRef ds:uri="http://purl.org/dc/elements/1.1/"/>
    <ds:schemaRef ds:uri="http://schemas.microsoft.com/office/2006/metadata/properties"/>
    <ds:schemaRef ds:uri="a8e4b94d-b42e-4782-8c52-103a4816fad4"/>
    <ds:schemaRef ds:uri="http://www.w3.org/XML/1998/namespace"/>
    <ds:schemaRef ds:uri="http://purl.org/dc/terms/"/>
    <ds:schemaRef ds:uri="http://schemas.openxmlformats.org/package/2006/metadata/core-properties"/>
    <ds:schemaRef ds:uri="ae0153e9-af0e-433e-8529-86580d40cd10"/>
    <ds:schemaRef ds:uri="http://schemas.microsoft.com/office/2006/documentManagement/types"/>
    <ds:schemaRef ds:uri="http://schemas.microsoft.com/office/infopath/2007/PartnerControl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1517</Words>
  <Application>Microsoft Office PowerPoint</Application>
  <PresentationFormat>Breitbild</PresentationFormat>
  <Paragraphs>259</Paragraphs>
  <Slides>34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39" baseType="lpstr">
      <vt:lpstr>Arial</vt:lpstr>
      <vt:lpstr>Calibri</vt:lpstr>
      <vt:lpstr>Segoe UI</vt:lpstr>
      <vt:lpstr>Wingdings</vt:lpstr>
      <vt:lpstr>1_Office</vt:lpstr>
      <vt:lpstr>Herzlich willkommen</vt:lpstr>
      <vt:lpstr>Co-Leiterinnen Kindergarten</vt:lpstr>
      <vt:lpstr>Ablauf</vt:lpstr>
      <vt:lpstr>Volksschule Aargau: Übersicht</vt:lpstr>
      <vt:lpstr>Aargauer Lehrplan 21</vt:lpstr>
      <vt:lpstr>Stundenplan</vt:lpstr>
      <vt:lpstr>Stundenplan Zeiten</vt:lpstr>
      <vt:lpstr>Standorte</vt:lpstr>
      <vt:lpstr>Einteilung</vt:lpstr>
      <vt:lpstr>Wald- und Bewegungskindergarten</vt:lpstr>
      <vt:lpstr>Konzept</vt:lpstr>
      <vt:lpstr>Transport, Standort</vt:lpstr>
      <vt:lpstr>Innenräume Kiga Wald</vt:lpstr>
      <vt:lpstr>Tagesablauf</vt:lpstr>
      <vt:lpstr>Schnuppermorgen</vt:lpstr>
      <vt:lpstr>Vorbereitung auf den Kindergarteneintritt</vt:lpstr>
      <vt:lpstr>Ablösung von Eltern</vt:lpstr>
      <vt:lpstr>Garderobe</vt:lpstr>
      <vt:lpstr>WC und Hygiene</vt:lpstr>
      <vt:lpstr>Umgang mit Werkzeug</vt:lpstr>
      <vt:lpstr>Gesprächsregeln</vt:lpstr>
      <vt:lpstr>Verhaltensregeln</vt:lpstr>
      <vt:lpstr>Kindergartenweg</vt:lpstr>
      <vt:lpstr>Neue Sprache?</vt:lpstr>
      <vt:lpstr>Ich langweile mich, weil ich die Lehrerin nicht verstehe.</vt:lpstr>
      <vt:lpstr>Ich kann nicht gut mitspielen,  weil ich die Ideen der anderen Kinder nicht verstehe.</vt:lpstr>
      <vt:lpstr>Ich kann meine Bedürfnisse  nicht ausdrücken, das macht mich wütend und ich habe oft Streit.</vt:lpstr>
      <vt:lpstr>Neue Sprache?</vt:lpstr>
      <vt:lpstr>Gesundheit</vt:lpstr>
      <vt:lpstr>Alltag teilen</vt:lpstr>
      <vt:lpstr>Noch nicht bereit?</vt:lpstr>
      <vt:lpstr>Wichtige Termine</vt:lpstr>
      <vt:lpstr>Rundgang durch die  Kindergärten Oberfeld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Iris Lorenzon</dc:creator>
  <cp:lastModifiedBy>Lorenzon Iris</cp:lastModifiedBy>
  <cp:revision>5</cp:revision>
  <dcterms:created xsi:type="dcterms:W3CDTF">2022-12-07T05:51:57Z</dcterms:created>
  <dcterms:modified xsi:type="dcterms:W3CDTF">2025-01-09T09:32:04Z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0x0101007C0CBD3C33FCFE4D8CECD1AF8E9F3043</vt:lpwstr>
  </property>
  <property fmtid="{D5CDD505-2E9C-101B-9397-08002B2CF9AE}" pid="3" name="MediaServiceImageTags">
    <vt:lpwstr/>
  </property>
</Properties>
</file>